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62" r:id="rId3"/>
    <p:sldId id="268" r:id="rId4"/>
    <p:sldId id="266" r:id="rId5"/>
    <p:sldId id="269" r:id="rId6"/>
    <p:sldId id="270" r:id="rId7"/>
    <p:sldId id="267" r:id="rId8"/>
    <p:sldId id="271" r:id="rId9"/>
    <p:sldId id="274" r:id="rId10"/>
    <p:sldId id="276" r:id="rId11"/>
    <p:sldId id="27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BF4"/>
    <a:srgbClr val="0355A0"/>
    <a:srgbClr val="5BCBF5"/>
    <a:srgbClr val="D6E040"/>
    <a:srgbClr val="75316A"/>
    <a:srgbClr val="C63D96"/>
    <a:srgbClr val="4EB857"/>
    <a:srgbClr val="0082C9"/>
    <a:srgbClr val="58595B"/>
    <a:srgbClr val="0D6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1"/>
    <p:restoredTop sz="94777"/>
  </p:normalViewPr>
  <p:slideViewPr>
    <p:cSldViewPr snapToGrid="0" snapToObjects="1">
      <p:cViewPr varScale="1">
        <p:scale>
          <a:sx n="70" d="100"/>
          <a:sy n="70" d="100"/>
        </p:scale>
        <p:origin x="84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C10B3-F00B-834B-B470-9D27C04B78C2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F2071-C587-3E41-B9A3-0C4BD526F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efratbe@mse.gov.il" TargetMode="External"/><Relationship Id="rId4" Type="http://schemas.openxmlformats.org/officeDocument/2006/relationships/hyperlink" Target="mailto:elishevas@mse.gov.i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3" name="כותרת 1"/>
          <p:cNvSpPr txBox="1">
            <a:spLocks/>
          </p:cNvSpPr>
          <p:nvPr/>
        </p:nvSpPr>
        <p:spPr>
          <a:xfrm rot="10800000" flipV="1">
            <a:off x="2863397" y="977696"/>
            <a:ext cx="6465196" cy="309227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1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defTabSz="685800">
              <a:defRPr/>
            </a:pPr>
            <a:endParaRPr lang="he-IL" sz="8625" b="1" spc="-75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endParaRPr lang="he-IL" sz="8625" b="1" spc="-75" dirty="0" smtClean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r>
              <a:rPr lang="he-IL" sz="8625" b="1" spc="-75" dirty="0" smtClean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רשות </a:t>
            </a:r>
            <a:r>
              <a:rPr lang="he-IL" sz="8625" b="1" spc="-75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הצעירים</a:t>
            </a:r>
          </a:p>
          <a:p>
            <a:pPr defTabSz="685800">
              <a:defRPr/>
            </a:pPr>
            <a:r>
              <a:rPr lang="he-IL" sz="6000" b="1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תכנית לאומית לצעירים</a:t>
            </a:r>
            <a:r>
              <a:rPr lang="he-IL" sz="8625" b="1" spc="-75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he-IL" sz="8625" b="1" spc="-75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e-IL" sz="8625" b="1" spc="-75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e-IL" sz="2100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e-IL" sz="2100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e-IL" sz="2100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e-IL" sz="2100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black">
                  <a:lumMod val="85000"/>
                  <a:lumOff val="15000"/>
                </a:prstClr>
              </a:buClr>
            </a:pPr>
            <a:endParaRPr lang="he-IL" sz="2100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defRPr/>
            </a:pPr>
            <a:endParaRPr lang="he-IL" sz="4950" b="1" spc="-75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 rotWithShape="1">
          <a:blip r:embed="rId3"/>
          <a:srcRect l="1143" t="1" b="2052"/>
          <a:stretch/>
        </p:blipFill>
        <p:spPr>
          <a:xfrm>
            <a:off x="3861016" y="2919623"/>
            <a:ext cx="4469959" cy="294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6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7250" y="1001169"/>
            <a:ext cx="10763250" cy="524759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7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המפגש היום</a:t>
            </a:r>
            <a:endParaRPr lang="he-IL" sz="27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85838" algn="r" rtl="1">
              <a:lnSpc>
                <a:spcPct val="150000"/>
              </a:lnSpc>
              <a:spcBef>
                <a:spcPts val="600"/>
              </a:spcBef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כיצד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לטייב את המענים הניתנים כיום 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לצעירים?</a:t>
            </a:r>
          </a:p>
          <a:p>
            <a:pPr marL="985838" algn="r" rtl="1">
              <a:lnSpc>
                <a:spcPct val="150000"/>
              </a:lnSpc>
              <a:spcBef>
                <a:spcPts val="600"/>
              </a:spcBef>
            </a:pP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he-IL" sz="2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בדגש </a:t>
            </a:r>
            <a:r>
              <a:rPr lang="he-IL" sz="2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דרכי פעולה של הרשות המקומית; הרשות המקומית מול ארגונים חברתיים ועסקיים; הרשות המקומית מול צעירים וצעירות; והרשות המקומית מול הממשלה).</a:t>
            </a:r>
          </a:p>
          <a:p>
            <a:pPr marL="985838" algn="r" rtl="1">
              <a:lnSpc>
                <a:spcPct val="150000"/>
              </a:lnSpc>
              <a:spcBef>
                <a:spcPts val="600"/>
              </a:spcBef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מדיניות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צעירים ברשויות מקומיות: מה ניתן ללמוד מהקיים? מה כדאי לשפר?</a:t>
            </a:r>
          </a:p>
          <a:p>
            <a:pPr marL="985838" algn="r" rtl="1">
              <a:lnSpc>
                <a:spcPct val="150000"/>
              </a:lnSpc>
              <a:spcBef>
                <a:spcPts val="600"/>
              </a:spcBef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מהן </a:t>
            </a: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הדרכים האפקטיביות להבאת קולות הצעירים והצעירות לתהליכי קבלת החלטות בממשל המקומי והמרכזי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he-IL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he-IL" sz="24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תודתנו</a:t>
            </a:r>
            <a:r>
              <a:rPr lang="he-IL" sz="2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למרכז השלטון המקומי ולמרכז המועצות האזוריות על השותפות בהכנת 	מפגש זה ובכלל, תודה מיוחדת להדר אליהו ולמירב בן שימול</a:t>
            </a:r>
            <a:endParaRPr lang="he-IL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5" y="1696395"/>
            <a:ext cx="420130" cy="349548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5" y="5086993"/>
            <a:ext cx="420130" cy="352909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4745" y="3319259"/>
            <a:ext cx="420130" cy="352909"/>
          </a:xfrm>
          <a:prstGeom prst="rect">
            <a:avLst/>
          </a:prstGeom>
        </p:spPr>
      </p:pic>
      <p:pic>
        <p:nvPicPr>
          <p:cNvPr id="16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403" y="3941580"/>
            <a:ext cx="420130" cy="3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49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9410" y="922252"/>
            <a:ext cx="6908006" cy="8540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0"/>
            <a:r>
              <a:rPr lang="he-IL" sz="4950" b="1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נשמח תמיד לשמוע מכם!</a:t>
            </a:r>
          </a:p>
        </p:txBody>
      </p:sp>
      <p:pic>
        <p:nvPicPr>
          <p:cNvPr id="5" name="Picture 2" descr="תוצאת תמונה עבור צוות הרשו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31" y="1956667"/>
            <a:ext cx="2039969" cy="243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76575" y="4567479"/>
            <a:ext cx="57816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elishevas@mse.gov.il</a:t>
            </a:r>
            <a:r>
              <a:rPr lang="en-US" sz="2400" dirty="0" smtClean="0"/>
              <a:t>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אלישבע סבתו</a:t>
            </a:r>
          </a:p>
          <a:p>
            <a:pPr algn="ctr"/>
            <a:r>
              <a:rPr lang="en-US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efratbe@mse.gov.il</a:t>
            </a:r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אפרת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בנימין </a:t>
            </a:r>
          </a:p>
        </p:txBody>
      </p:sp>
    </p:spTree>
    <p:extLst>
      <p:ext uri="{BB962C8B-B14F-4D97-AF65-F5344CB8AC3E}">
        <p14:creationId xmlns:p14="http://schemas.microsoft.com/office/powerpoint/2010/main" val="154703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grpSp>
        <p:nvGrpSpPr>
          <p:cNvPr id="16" name="קבוצה 15"/>
          <p:cNvGrpSpPr/>
          <p:nvPr/>
        </p:nvGrpSpPr>
        <p:grpSpPr>
          <a:xfrm>
            <a:off x="2488825" y="2263630"/>
            <a:ext cx="1409052" cy="3740440"/>
            <a:chOff x="0" y="0"/>
            <a:chExt cx="1409052" cy="3740440"/>
          </a:xfrm>
        </p:grpSpPr>
        <p:sp>
          <p:nvSpPr>
            <p:cNvPr id="37" name="מלבן מעוגל 36"/>
            <p:cNvSpPr/>
            <p:nvPr/>
          </p:nvSpPr>
          <p:spPr>
            <a:xfrm>
              <a:off x="0" y="0"/>
              <a:ext cx="1409052" cy="37404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TextBox 37"/>
            <p:cNvSpPr txBox="1"/>
            <p:nvPr/>
          </p:nvSpPr>
          <p:spPr>
            <a:xfrm>
              <a:off x="0" y="1496176"/>
              <a:ext cx="1409052" cy="1496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אגף אזרחים ותיקים</a:t>
              </a:r>
              <a:endParaRPr lang="he-IL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7" name="אליפסה 16"/>
          <p:cNvSpPr/>
          <p:nvPr/>
        </p:nvSpPr>
        <p:spPr>
          <a:xfrm>
            <a:off x="2570568" y="2488056"/>
            <a:ext cx="1245566" cy="124556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8" name="קבוצה 17"/>
          <p:cNvGrpSpPr/>
          <p:nvPr/>
        </p:nvGrpSpPr>
        <p:grpSpPr>
          <a:xfrm>
            <a:off x="3940149" y="2263630"/>
            <a:ext cx="1409052" cy="3740440"/>
            <a:chOff x="1451324" y="0"/>
            <a:chExt cx="1409052" cy="3740440"/>
          </a:xfrm>
        </p:grpSpPr>
        <p:sp>
          <p:nvSpPr>
            <p:cNvPr id="35" name="מלבן מעוגל 34"/>
            <p:cNvSpPr/>
            <p:nvPr/>
          </p:nvSpPr>
          <p:spPr>
            <a:xfrm>
              <a:off x="1451324" y="0"/>
              <a:ext cx="1409052" cy="3740440"/>
            </a:xfrm>
            <a:prstGeom prst="roundRect">
              <a:avLst>
                <a:gd name="adj" fmla="val 10000"/>
              </a:avLst>
            </a:prstGeom>
            <a:solidFill>
              <a:srgbClr val="99336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TextBox 35"/>
            <p:cNvSpPr txBox="1"/>
            <p:nvPr/>
          </p:nvSpPr>
          <p:spPr>
            <a:xfrm>
              <a:off x="1451324" y="1496176"/>
              <a:ext cx="1409052" cy="1496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הרשות לפיתוח כלכלי של מגזר המיעוטים</a:t>
              </a:r>
              <a:endParaRPr lang="he-IL" sz="1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אליפסה 18"/>
          <p:cNvSpPr/>
          <p:nvPr/>
        </p:nvSpPr>
        <p:spPr>
          <a:xfrm>
            <a:off x="4021892" y="2488056"/>
            <a:ext cx="1245566" cy="1245566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" b="-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0" name="קבוצה 19"/>
          <p:cNvGrpSpPr/>
          <p:nvPr/>
        </p:nvGrpSpPr>
        <p:grpSpPr>
          <a:xfrm>
            <a:off x="5391474" y="2263630"/>
            <a:ext cx="1409052" cy="3740440"/>
            <a:chOff x="2902649" y="0"/>
            <a:chExt cx="1409052" cy="3740440"/>
          </a:xfrm>
        </p:grpSpPr>
        <p:sp>
          <p:nvSpPr>
            <p:cNvPr id="33" name="מלבן מעוגל 32"/>
            <p:cNvSpPr/>
            <p:nvPr/>
          </p:nvSpPr>
          <p:spPr>
            <a:xfrm>
              <a:off x="2902649" y="0"/>
              <a:ext cx="1409052" cy="37404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TextBox 33"/>
            <p:cNvSpPr txBox="1"/>
            <p:nvPr/>
          </p:nvSpPr>
          <p:spPr>
            <a:xfrm>
              <a:off x="2902649" y="1496176"/>
              <a:ext cx="1409052" cy="1496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הרשות לקידום מעמד האישה</a:t>
              </a:r>
              <a:endParaRPr lang="he-IL" sz="1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2" name="אליפסה 21"/>
          <p:cNvSpPr/>
          <p:nvPr/>
        </p:nvSpPr>
        <p:spPr>
          <a:xfrm>
            <a:off x="5473217" y="2488056"/>
            <a:ext cx="1245566" cy="1245566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5000" r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קבוצה 23"/>
          <p:cNvGrpSpPr/>
          <p:nvPr/>
        </p:nvGrpSpPr>
        <p:grpSpPr>
          <a:xfrm>
            <a:off x="6842798" y="2263630"/>
            <a:ext cx="1409052" cy="3740440"/>
            <a:chOff x="4353973" y="0"/>
            <a:chExt cx="1409052" cy="3740440"/>
          </a:xfrm>
        </p:grpSpPr>
        <p:sp>
          <p:nvSpPr>
            <p:cNvPr id="31" name="מלבן מעוגל 30"/>
            <p:cNvSpPr/>
            <p:nvPr/>
          </p:nvSpPr>
          <p:spPr>
            <a:xfrm>
              <a:off x="4353973" y="0"/>
              <a:ext cx="1409052" cy="37404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/>
            <p:cNvSpPr txBox="1"/>
            <p:nvPr/>
          </p:nvSpPr>
          <p:spPr>
            <a:xfrm>
              <a:off x="4353973" y="1496176"/>
              <a:ext cx="1409052" cy="1496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רשות הצעירים</a:t>
              </a:r>
              <a:endParaRPr lang="he-IL" sz="1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5" name="אליפסה 24"/>
          <p:cNvSpPr/>
          <p:nvPr/>
        </p:nvSpPr>
        <p:spPr>
          <a:xfrm>
            <a:off x="6924541" y="2488056"/>
            <a:ext cx="1245566" cy="1245566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קבוצה 25"/>
          <p:cNvGrpSpPr/>
          <p:nvPr/>
        </p:nvGrpSpPr>
        <p:grpSpPr>
          <a:xfrm>
            <a:off x="8294123" y="2263630"/>
            <a:ext cx="1409052" cy="3740440"/>
            <a:chOff x="5805298" y="0"/>
            <a:chExt cx="1409052" cy="3740440"/>
          </a:xfrm>
        </p:grpSpPr>
        <p:sp>
          <p:nvSpPr>
            <p:cNvPr id="29" name="מלבן מעוגל 28"/>
            <p:cNvSpPr/>
            <p:nvPr/>
          </p:nvSpPr>
          <p:spPr>
            <a:xfrm>
              <a:off x="5805298" y="0"/>
              <a:ext cx="1409052" cy="374044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TextBox 29"/>
            <p:cNvSpPr txBox="1"/>
            <p:nvPr/>
          </p:nvSpPr>
          <p:spPr>
            <a:xfrm>
              <a:off x="5805298" y="1496176"/>
              <a:ext cx="1409052" cy="1496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016" tIns="128016" rIns="128016" bIns="128016" numCol="1" spcCol="1270" anchor="ctr" anchorCtr="0">
              <a:noAutofit/>
            </a:bodyPr>
            <a:lstStyle/>
            <a:p>
              <a:pPr lvl="0" algn="ctr" defTabSz="8001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800" b="1" kern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ישראל דיגיטלית</a:t>
              </a:r>
              <a:endParaRPr lang="he-IL" sz="1800" b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7" name="אליפסה 26"/>
          <p:cNvSpPr/>
          <p:nvPr/>
        </p:nvSpPr>
        <p:spPr>
          <a:xfrm>
            <a:off x="8375866" y="2488056"/>
            <a:ext cx="1245566" cy="1245566"/>
          </a:xfrm>
          <a:prstGeom prst="ellipse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8" name="חץ שמאלה-ימינה 27"/>
          <p:cNvSpPr/>
          <p:nvPr/>
        </p:nvSpPr>
        <p:spPr>
          <a:xfrm flipH="1" flipV="1">
            <a:off x="2854556" y="4933074"/>
            <a:ext cx="761353" cy="803912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TextBox 38"/>
          <p:cNvSpPr txBox="1"/>
          <p:nvPr/>
        </p:nvSpPr>
        <p:spPr>
          <a:xfrm>
            <a:off x="2488825" y="1376914"/>
            <a:ext cx="7238628" cy="6001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0"/>
            <a:r>
              <a:rPr lang="he-IL" sz="3300" b="1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יחידות המשרד לשוויון חברתי</a:t>
            </a:r>
          </a:p>
        </p:txBody>
      </p:sp>
    </p:spTree>
    <p:extLst>
      <p:ext uri="{BB962C8B-B14F-4D97-AF65-F5344CB8AC3E}">
        <p14:creationId xmlns:p14="http://schemas.microsoft.com/office/powerpoint/2010/main" val="4570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78818" y="1690938"/>
            <a:ext cx="723589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0"/>
            <a:r>
              <a:rPr lang="he-IL" sz="3300" b="1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החלטת ממשלה 2880, יולי 2017</a:t>
            </a:r>
            <a:endParaRPr lang="en-US" sz="3300" b="1" dirty="0">
              <a:solidFill>
                <a:srgbClr val="2683C6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2900" rtl="0"/>
            <a:r>
              <a:rPr lang="he-IL" sz="3300" b="1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הקמת רשות הצעירים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9004" y="3429000"/>
            <a:ext cx="7075518" cy="14003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ts val="3375"/>
              </a:lnSpc>
            </a:pP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קידום מימוש הפוטנציאל הגלום באוכלוסיית הצעירים והצעירות </a:t>
            </a:r>
          </a:p>
          <a:p>
            <a:pPr algn="ctr">
              <a:lnSpc>
                <a:spcPts val="3375"/>
              </a:lnSpc>
            </a:pP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והגברת מעורבותם בעניינים הציבוריים </a:t>
            </a:r>
          </a:p>
          <a:p>
            <a:pPr algn="ctr">
              <a:lnSpc>
                <a:spcPts val="3375"/>
              </a:lnSpc>
            </a:pPr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מתוך הכרה בהם כמנוע צמיחה חברתי וכלכלי.</a:t>
            </a:r>
          </a:p>
        </p:txBody>
      </p:sp>
      <p:pic>
        <p:nvPicPr>
          <p:cNvPr id="7" name="Picture 2" descr="תוצאת תמונה עבור אייקון של רמקו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917">
            <a:off x="9372017" y="1180578"/>
            <a:ext cx="2012339" cy="18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78034" y="1133651"/>
            <a:ext cx="36359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 smtClean="0">
                <a:solidFill>
                  <a:srgbClr val="0355A0"/>
                </a:solidFill>
                <a:latin typeface="Fb Spoiler" charset="0"/>
                <a:ea typeface="Fb Spoiler" charset="0"/>
                <a:cs typeface="Fb Spoiler" charset="0"/>
              </a:rPr>
              <a:t>ייעוד ותפקידי הרשות</a:t>
            </a:r>
          </a:p>
        </p:txBody>
      </p:sp>
      <p:sp>
        <p:nvSpPr>
          <p:cNvPr id="7" name="Rectangle 6"/>
          <p:cNvSpPr/>
          <p:nvPr/>
        </p:nvSpPr>
        <p:spPr>
          <a:xfrm>
            <a:off x="8488999" y="3548920"/>
            <a:ext cx="2451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1600" b="1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מקור ידע והיוועצות </a:t>
            </a:r>
            <a:r>
              <a:rPr lang="he-IL" sz="1600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בנושא צעירים לשיקוף </a:t>
            </a:r>
            <a:r>
              <a:rPr lang="he-IL" sz="160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תמונת מצב, הצפת </a:t>
            </a:r>
            <a:r>
              <a:rPr lang="he-IL" sz="1600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צרכים ופערים ולטובת קבלת החלטות</a:t>
            </a:r>
            <a:endParaRPr lang="en-US" sz="1600" dirty="0" smtClean="0">
              <a:solidFill>
                <a:srgbClr val="58595B"/>
              </a:solidFill>
              <a:effectLst/>
              <a:latin typeface="Fb Spoiler" charset="0"/>
              <a:ea typeface="Fb Spoiler" charset="0"/>
              <a:cs typeface="Fb Spoiler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95360" y="3548920"/>
            <a:ext cx="2179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1600" b="1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גיבוש תכניות אסטרטגיות לאומיות לצעירים </a:t>
            </a:r>
            <a:r>
              <a:rPr lang="he-IL" sz="1600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ושותפות בכירה בעיצוב המדיניות</a:t>
            </a:r>
            <a:endParaRPr lang="en-US" sz="1600" dirty="0" smtClean="0">
              <a:solidFill>
                <a:srgbClr val="58595B"/>
              </a:solidFill>
              <a:effectLst/>
              <a:latin typeface="Fb Spoiler" charset="0"/>
              <a:ea typeface="Fb Spoiler" charset="0"/>
              <a:cs typeface="Fb Spoil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43591" y="3548920"/>
            <a:ext cx="2179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1600" b="1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תיאום ותכלול הפעילות הממשלתית </a:t>
            </a:r>
            <a:r>
              <a:rPr lang="he-IL" sz="1600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בתחום אוכלוסיית הצעירים בישראל</a:t>
            </a:r>
            <a:endParaRPr lang="en-US" sz="1600" dirty="0" smtClean="0">
              <a:solidFill>
                <a:srgbClr val="58595B"/>
              </a:solidFill>
              <a:effectLst/>
              <a:latin typeface="Fb Spoiler" charset="0"/>
              <a:ea typeface="Fb Spoiler" charset="0"/>
              <a:cs typeface="Fb Spoiler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9322" y="3548920"/>
            <a:ext cx="21794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Aft>
                <a:spcPts val="800"/>
              </a:spcAft>
            </a:pPr>
            <a:r>
              <a:rPr lang="he-IL" sz="1600" b="1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הפעלת יוזמות, פרויקטים ומיזמים </a:t>
            </a:r>
            <a:r>
              <a:rPr lang="he-IL" sz="1600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במרחבים </a:t>
            </a:r>
            <a:r>
              <a:rPr lang="en-US" sz="1600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/>
            </a:r>
            <a:br>
              <a:rPr lang="en-US" sz="1600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</a:br>
            <a:r>
              <a:rPr lang="he-IL" sz="1600" dirty="0" smtClean="0">
                <a:solidFill>
                  <a:srgbClr val="58595B"/>
                </a:solidFill>
                <a:latin typeface="Fb Spoiler" charset="0"/>
                <a:ea typeface="Fb Spoiler" charset="0"/>
                <a:cs typeface="Fb Spoiler" charset="0"/>
              </a:rPr>
              <a:t>שזוהו כרלוונטיים</a:t>
            </a:r>
            <a:endParaRPr lang="en-US" sz="1600" dirty="0" smtClean="0">
              <a:solidFill>
                <a:srgbClr val="58595B"/>
              </a:solidFill>
              <a:effectLst/>
              <a:latin typeface="Fb Spoiler" charset="0"/>
              <a:ea typeface="Fb Spoiler" charset="0"/>
              <a:cs typeface="Fb Spoiler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231" y="2577370"/>
            <a:ext cx="834094" cy="8340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48" y="2577370"/>
            <a:ext cx="831864" cy="8340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952" y="2577370"/>
            <a:ext cx="831864" cy="8340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635" y="2577370"/>
            <a:ext cx="834094" cy="8340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512073" y="4803762"/>
            <a:ext cx="3167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400" b="1" dirty="0" smtClean="0">
                <a:solidFill>
                  <a:srgbClr val="0355A0"/>
                </a:solidFill>
                <a:latin typeface="Fb Spoiler" charset="0"/>
                <a:ea typeface="Fb Spoiler" charset="0"/>
                <a:cs typeface="Fb Spoiler" charset="0"/>
              </a:rPr>
              <a:t>השמעת קול הצעירים בישראל</a:t>
            </a:r>
            <a:endParaRPr lang="en-US" sz="2400" b="1" dirty="0">
              <a:solidFill>
                <a:srgbClr val="0355A0"/>
              </a:solidFill>
              <a:latin typeface="Fb Spoiler" charset="0"/>
              <a:ea typeface="Fb Spoiler" charset="0"/>
              <a:cs typeface="Fb Spoiler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8130209" y="5055606"/>
            <a:ext cx="2706873" cy="0"/>
          </a:xfrm>
          <a:prstGeom prst="line">
            <a:avLst/>
          </a:prstGeom>
          <a:ln w="22225">
            <a:solidFill>
              <a:srgbClr val="0355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341807" y="5062025"/>
            <a:ext cx="2156950" cy="0"/>
          </a:xfrm>
          <a:prstGeom prst="line">
            <a:avLst/>
          </a:prstGeom>
          <a:ln w="22225">
            <a:solidFill>
              <a:srgbClr val="0355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36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997"/>
            <a:ext cx="12193526" cy="6858000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2256283" y="2220797"/>
            <a:ext cx="768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בישראל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כ-2,170,000 צעירים וצעירות בגילאי 18-35, המהווים 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כ-	25.4%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מהאוכלוסייה.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endParaRPr lang="he-I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/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22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מהצעירים בישראל משתייכים לחברה הערבית, 14%</a:t>
            </a: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משתייכים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לחברה החרדית.</a:t>
            </a: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endParaRPr lang="he-I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r" rtl="1"/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שיעור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הסטודנטים החדשים המתחילים ללמוד במוסד להשכלה 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גבוהה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מתוך שנתון ממוצע של בני 20-24 נע בישראל סביב 48%.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endParaRPr lang="he-IL" sz="2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/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גיל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הנישואין הממוצע בישראל הוא 27.6 לגברים ו-25 לנשים. הגיל </a:t>
            </a:r>
            <a:r>
              <a:rPr lang="he-IL" sz="2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הממוצע </a:t>
            </a:r>
            <a:r>
              <a:rPr lang="he-IL" sz="2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להפיכה להורה הוא 28.</a:t>
            </a: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endParaRPr lang="he-IL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endParaRPr lang="he-IL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endParaRPr lang="he-IL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4"/>
          <p:cNvSpPr txBox="1">
            <a:spLocks/>
          </p:cNvSpPr>
          <p:nvPr/>
        </p:nvSpPr>
        <p:spPr bwMode="gray">
          <a:xfrm>
            <a:off x="2667763" y="1295909"/>
            <a:ext cx="6858000" cy="3395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 defTabSz="914400" rtl="1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he-IL" sz="3000" b="1" dirty="0">
                <a:solidFill>
                  <a:srgbClr val="0077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אז מי אתם, צעירים?</a:t>
            </a:r>
            <a:endParaRPr lang="en-US" sz="3000" b="1" dirty="0">
              <a:solidFill>
                <a:srgbClr val="0077B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83" y="2261149"/>
            <a:ext cx="420130" cy="349548"/>
          </a:xfrm>
          <a:prstGeom prst="rect">
            <a:avLst/>
          </a:prstGeom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83" y="5300667"/>
            <a:ext cx="420130" cy="352909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83" y="3270761"/>
            <a:ext cx="420130" cy="352909"/>
          </a:xfrm>
          <a:prstGeom prst="rect">
            <a:avLst/>
          </a:prstGeom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283" y="4290201"/>
            <a:ext cx="420130" cy="35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43242" y="1514511"/>
            <a:ext cx="314645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0"/>
            <a:r>
              <a:rPr lang="he-IL" sz="3300" b="1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תכנית לאומית לצעירים בישראל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9876" y="1674180"/>
            <a:ext cx="4033835" cy="3831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צפויה להיות מוגשת לאישור הממשלה בדצמבר 2018.</a:t>
            </a:r>
          </a:p>
          <a:p>
            <a:pPr algn="r" rtl="1"/>
            <a:endParaRPr lang="he-IL" sz="2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פרקי ליבה:</a:t>
            </a:r>
          </a:p>
          <a:p>
            <a:pPr algn="r" rtl="1"/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קול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הצעיר/ה</a:t>
            </a:r>
          </a:p>
          <a:p>
            <a:pPr algn="r" rtl="1"/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ממשל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אחד</a:t>
            </a:r>
          </a:p>
          <a:p>
            <a:pPr algn="r" rtl="1"/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מעורבות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והשתתפות</a:t>
            </a:r>
          </a:p>
          <a:p>
            <a:pPr marL="342900" indent="-342900" algn="r" rtl="1">
              <a:buFont typeface="Arial" panose="020B0604020202020204" pitchFamily="34" charset="0"/>
              <a:buChar char="•"/>
            </a:pPr>
            <a:endParaRPr lang="he-IL" sz="2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בנוסף: פרקי תוכן תמציתיים</a:t>
            </a:r>
            <a:endParaRPr lang="en-US" sz="2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6" descr="http://www.vale.com/indonesia/BH/aboutvale/program-pengembangan-sosial/PublishingImages/illustrasi-tiga-pi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888" y="3623892"/>
            <a:ext cx="3563744" cy="196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8"/>
          <p:cNvSpPr/>
          <p:nvPr/>
        </p:nvSpPr>
        <p:spPr>
          <a:xfrm>
            <a:off x="6453587" y="2851425"/>
            <a:ext cx="363432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בהובלה משותפת עם </a:t>
            </a:r>
          </a:p>
          <a:p>
            <a:pPr algn="ctr"/>
            <a:r>
              <a:rPr lang="he-IL" sz="2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אגף בכיר אסטרטגיה, מדיניות ותכנון</a:t>
            </a:r>
            <a:endParaRPr lang="he-IL" sz="2100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6" y="3467221"/>
            <a:ext cx="217382" cy="245736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6" y="3880973"/>
            <a:ext cx="217382" cy="24573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76" y="4266090"/>
            <a:ext cx="217382" cy="2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9178" y="1397334"/>
            <a:ext cx="314645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342900" rtl="0"/>
            <a:r>
              <a:rPr lang="he-IL" sz="3300" b="1" dirty="0">
                <a:solidFill>
                  <a:srgbClr val="2683C6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תהליך שיתוף והיוועצות</a:t>
            </a:r>
          </a:p>
        </p:txBody>
      </p:sp>
      <p:sp>
        <p:nvSpPr>
          <p:cNvPr id="5" name="מלבן 4"/>
          <p:cNvSpPr/>
          <p:nvPr/>
        </p:nvSpPr>
        <p:spPr>
          <a:xfrm>
            <a:off x="8284138" y="2559501"/>
            <a:ext cx="29965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בסיוע ארגון שיתופים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436" y="1227204"/>
            <a:ext cx="6540661" cy="51013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שלב א: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מפגשי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היוועצות פיזיים </a:t>
            </a:r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בתחומי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הליבה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זירה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מקוונת לעדכון והיוועצות 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שיתוף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צעירים מקוון רחב</a:t>
            </a:r>
          </a:p>
          <a:p>
            <a:pPr algn="r" rtl="1"/>
            <a:endParaRPr lang="he-IL" sz="2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/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שלב ב:</a:t>
            </a:r>
          </a:p>
          <a:p>
            <a:pPr algn="r" rtl="1"/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תשתיות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מתמשכות להשמעת קולות </a:t>
            </a:r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צעירים 	ולשיתוף 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בין משרדי ממשלה, </a:t>
            </a:r>
            <a:r>
              <a:rPr lang="he-IL" sz="27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רשויות 	מקומיות</a:t>
            </a:r>
            <a:r>
              <a:rPr lang="he-IL" sz="27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חברה אזרחית ומגזר עסקי </a:t>
            </a:r>
          </a:p>
          <a:p>
            <a:pPr algn="r" rtl="1"/>
            <a:endParaRPr lang="he-IL" sz="27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51" r="38373"/>
          <a:stretch/>
        </p:blipFill>
        <p:spPr>
          <a:xfrm>
            <a:off x="8827365" y="3429000"/>
            <a:ext cx="1910081" cy="1718600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15" y="2012891"/>
            <a:ext cx="217382" cy="245736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126" y="2720945"/>
            <a:ext cx="217382" cy="245736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530" y="3429000"/>
            <a:ext cx="217382" cy="245736"/>
          </a:xfrm>
          <a:prstGeom prst="rect">
            <a:avLst/>
          </a:prstGeom>
        </p:spPr>
      </p:pic>
      <p:pic>
        <p:nvPicPr>
          <p:cNvPr id="1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915" y="4722241"/>
            <a:ext cx="217382" cy="2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54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6" y="0"/>
            <a:ext cx="12193526" cy="68580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412096" y="6284790"/>
            <a:ext cx="430117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he-IL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מתוך סקר צעירים רשות הצעירים, אוקטובר 2017</a:t>
            </a:r>
            <a:endParaRPr lang="he-IL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168" y="808689"/>
            <a:ext cx="7196137" cy="536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26" cy="6858000"/>
          </a:xfrm>
          <a:prstGeom prst="rect">
            <a:avLst/>
          </a:prstGeom>
        </p:spPr>
      </p:pic>
      <p:sp>
        <p:nvSpPr>
          <p:cNvPr id="2" name="מלבן 1"/>
          <p:cNvSpPr/>
          <p:nvPr/>
        </p:nvSpPr>
        <p:spPr>
          <a:xfrm>
            <a:off x="6425294" y="6279339"/>
            <a:ext cx="4243469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he-IL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מתוך סקר צעירים רשות הצעירים, אוקטובר 2017</a:t>
            </a: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1697" y="850530"/>
            <a:ext cx="7150131" cy="53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230</Words>
  <Application>Microsoft Office PowerPoint</Application>
  <PresentationFormat>מסך רחב</PresentationFormat>
  <Paragraphs>66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Fb Spoiler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Orit Chen Zadok</dc:creator>
  <cp:lastModifiedBy>ayala</cp:lastModifiedBy>
  <cp:revision>35</cp:revision>
  <dcterms:created xsi:type="dcterms:W3CDTF">2018-06-13T06:49:18Z</dcterms:created>
  <dcterms:modified xsi:type="dcterms:W3CDTF">2018-06-28T09:35:22Z</dcterms:modified>
</cp:coreProperties>
</file>