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4"/>
  </p:sldMasterIdLst>
  <p:notesMasterIdLst>
    <p:notesMasterId r:id="rId45"/>
  </p:notesMasterIdLst>
  <p:sldIdLst>
    <p:sldId id="507" r:id="rId5"/>
    <p:sldId id="298" r:id="rId6"/>
    <p:sldId id="458" r:id="rId7"/>
    <p:sldId id="459" r:id="rId8"/>
    <p:sldId id="460" r:id="rId9"/>
    <p:sldId id="463" r:id="rId10"/>
    <p:sldId id="297" r:id="rId11"/>
    <p:sldId id="465" r:id="rId12"/>
    <p:sldId id="300" r:id="rId13"/>
    <p:sldId id="467" r:id="rId14"/>
    <p:sldId id="468" r:id="rId15"/>
    <p:sldId id="470" r:id="rId16"/>
    <p:sldId id="471" r:id="rId17"/>
    <p:sldId id="508" r:id="rId18"/>
    <p:sldId id="472" r:id="rId19"/>
    <p:sldId id="464" r:id="rId20"/>
    <p:sldId id="466" r:id="rId21"/>
    <p:sldId id="474" r:id="rId22"/>
    <p:sldId id="488" r:id="rId23"/>
    <p:sldId id="483" r:id="rId24"/>
    <p:sldId id="484" r:id="rId25"/>
    <p:sldId id="485" r:id="rId26"/>
    <p:sldId id="486" r:id="rId27"/>
    <p:sldId id="481" r:id="rId28"/>
    <p:sldId id="490" r:id="rId29"/>
    <p:sldId id="482" r:id="rId30"/>
    <p:sldId id="493" r:id="rId31"/>
    <p:sldId id="494" r:id="rId32"/>
    <p:sldId id="495" r:id="rId33"/>
    <p:sldId id="491" r:id="rId34"/>
    <p:sldId id="496" r:id="rId35"/>
    <p:sldId id="497" r:id="rId36"/>
    <p:sldId id="480" r:id="rId37"/>
    <p:sldId id="498" r:id="rId38"/>
    <p:sldId id="499" r:id="rId39"/>
    <p:sldId id="500" r:id="rId40"/>
    <p:sldId id="503" r:id="rId41"/>
    <p:sldId id="505" r:id="rId42"/>
    <p:sldId id="504" r:id="rId43"/>
    <p:sldId id="506" r:id="rId44"/>
  </p:sldIdLst>
  <p:sldSz cx="12192000" cy="6858000"/>
  <p:notesSz cx="6858000" cy="9144000"/>
  <p:embeddedFontLst>
    <p:embeddedFont>
      <p:font typeface="Calibri Light" panose="020F0302020204030204" pitchFamily="34" charset="0"/>
      <p:regular r:id="rId46"/>
      <p:italic r:id="rId47"/>
    </p:embeddedFont>
    <p:embeddedFont>
      <p:font typeface="Heebo Black" panose="00000A00000000000000" charset="-79"/>
      <p:bold r:id="rId48"/>
    </p:embeddedFont>
    <p:embeddedFont>
      <p:font typeface="Arial Black" panose="020B0A04020102020204" pitchFamily="34" charset="0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Arial Unicode MS" panose="020B0604020202020204" pitchFamily="34" charset="-128"/>
      <p:regular r:id="rId54"/>
    </p:embeddedFont>
    <p:embeddedFont>
      <p:font typeface="Heebo" panose="020B0604020202020204" charset="-79"/>
      <p:regular r:id="rId55"/>
      <p:bold r:id="rId56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הנחיות להדרכה" id="{B65B566A-D5AB-4FAC-BBEC-B61D7E8FC883}">
          <p14:sldIdLst>
            <p14:sldId id="507"/>
            <p14:sldId id="298"/>
            <p14:sldId id="458"/>
            <p14:sldId id="459"/>
            <p14:sldId id="460"/>
            <p14:sldId id="463"/>
          </p14:sldIdLst>
        </p14:section>
        <p14:section name="הקדמה" id="{D2532662-650B-4608-AF0C-FBEE6D3D1009}">
          <p14:sldIdLst>
            <p14:sldId id="297"/>
            <p14:sldId id="465"/>
            <p14:sldId id="300"/>
            <p14:sldId id="467"/>
            <p14:sldId id="468"/>
            <p14:sldId id="470"/>
            <p14:sldId id="471"/>
            <p14:sldId id="508"/>
            <p14:sldId id="472"/>
          </p14:sldIdLst>
        </p14:section>
        <p14:section name="איך אנחנו נערכים?" id="{7349291E-BA46-4AEF-9A5B-D9693F7CD1FF}">
          <p14:sldIdLst>
            <p14:sldId id="464"/>
            <p14:sldId id="466"/>
            <p14:sldId id="474"/>
            <p14:sldId id="488"/>
            <p14:sldId id="483"/>
            <p14:sldId id="484"/>
            <p14:sldId id="485"/>
            <p14:sldId id="486"/>
            <p14:sldId id="481"/>
            <p14:sldId id="490"/>
            <p14:sldId id="482"/>
            <p14:sldId id="493"/>
            <p14:sldId id="494"/>
            <p14:sldId id="495"/>
            <p14:sldId id="491"/>
            <p14:sldId id="496"/>
            <p14:sldId id="497"/>
            <p14:sldId id="480"/>
            <p14:sldId id="498"/>
            <p14:sldId id="499"/>
            <p14:sldId id="500"/>
            <p14:sldId id="503"/>
            <p14:sldId id="505"/>
            <p14:sldId id="504"/>
            <p14:sldId id="5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pos="2729" userDrawn="1">
          <p15:clr>
            <a:srgbClr val="547EBF"/>
          </p15:clr>
        </p15:guide>
        <p15:guide id="5" orient="horz" pos="3793" userDrawn="1">
          <p15:clr>
            <a:srgbClr val="547EBF"/>
          </p15:clr>
        </p15:guide>
        <p15:guide id="6" pos="869" userDrawn="1">
          <p15:clr>
            <a:srgbClr val="F26B43"/>
          </p15:clr>
        </p15:guide>
        <p15:guide id="7" pos="7219" userDrawn="1">
          <p15:clr>
            <a:srgbClr val="A4A3A4"/>
          </p15:clr>
        </p15:guide>
        <p15:guide id="8" pos="6607" userDrawn="1">
          <p15:clr>
            <a:srgbClr val="F26B43"/>
          </p15:clr>
        </p15:guide>
        <p15:guide id="9" orient="horz" pos="1480" userDrawn="1">
          <p15:clr>
            <a:srgbClr val="F26B43"/>
          </p15:clr>
        </p15:guide>
        <p15:guide id="10" orient="horz" pos="1842" userDrawn="1">
          <p15:clr>
            <a:srgbClr val="A4A3A4"/>
          </p15:clr>
        </p15:guide>
        <p15:guide id="11" pos="57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hel Kantor" initials="YK" lastIdx="64" clrIdx="0">
    <p:extLst>
      <p:ext uri="{19B8F6BF-5375-455C-9EA6-DF929625EA0E}">
        <p15:presenceInfo xmlns:p15="http://schemas.microsoft.com/office/powerpoint/2012/main" userId="a83d8a4173145d87" providerId="Windows Live"/>
      </p:ext>
    </p:extLst>
  </p:cmAuthor>
  <p:cmAuthor id="2" name="Liat Arnheim" initials="LA" lastIdx="2" clrIdx="1">
    <p:extLst>
      <p:ext uri="{19B8F6BF-5375-455C-9EA6-DF929625EA0E}">
        <p15:presenceInfo xmlns:p15="http://schemas.microsoft.com/office/powerpoint/2012/main" userId="S-1-5-21-3263741640-2813289961-764955102-1141" providerId="AD"/>
      </p:ext>
    </p:extLst>
  </p:cmAuthor>
  <p:cmAuthor id="3" name="Carmit" initials="C" lastIdx="14" clrIdx="2">
    <p:extLst>
      <p:ext uri="{19B8F6BF-5375-455C-9EA6-DF929625EA0E}">
        <p15:presenceInfo xmlns:p15="http://schemas.microsoft.com/office/powerpoint/2012/main" userId="Carmit" providerId="None"/>
      </p:ext>
    </p:extLst>
  </p:cmAuthor>
  <p:cmAuthor id="4" name="Raya Borenstein" initials="RB" lastIdx="9" clrIdx="3">
    <p:extLst>
      <p:ext uri="{19B8F6BF-5375-455C-9EA6-DF929625EA0E}">
        <p15:presenceInfo xmlns:p15="http://schemas.microsoft.com/office/powerpoint/2012/main" userId="d56e2c5602f2a85f" providerId="Windows Live"/>
      </p:ext>
    </p:extLst>
  </p:cmAuthor>
  <p:cmAuthor id="5" name="USER2" initials="U" lastIdx="6" clrIdx="4">
    <p:extLst>
      <p:ext uri="{19B8F6BF-5375-455C-9EA6-DF929625EA0E}">
        <p15:presenceInfo xmlns:p15="http://schemas.microsoft.com/office/powerpoint/2012/main" userId="USER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F2A"/>
    <a:srgbClr val="817BCF"/>
    <a:srgbClr val="6159C3"/>
    <a:srgbClr val="302A75"/>
    <a:srgbClr val="AEAAE0"/>
    <a:srgbClr val="8E6EC2"/>
    <a:srgbClr val="ED7D31"/>
    <a:srgbClr val="DB6216"/>
    <a:srgbClr val="FAC900"/>
    <a:srgbClr val="9FE6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229" autoAdjust="0"/>
    <p:restoredTop sz="75149" autoAdjust="0"/>
  </p:normalViewPr>
  <p:slideViewPr>
    <p:cSldViewPr snapToGrid="0">
      <p:cViewPr varScale="1">
        <p:scale>
          <a:sx n="66" d="100"/>
          <a:sy n="66" d="100"/>
        </p:scale>
        <p:origin x="930" y="54"/>
      </p:cViewPr>
      <p:guideLst>
        <p:guide orient="horz" pos="2205"/>
        <p:guide pos="3863"/>
        <p:guide pos="2729"/>
        <p:guide orient="horz" pos="3793"/>
        <p:guide pos="869"/>
        <p:guide pos="7219"/>
        <p:guide pos="6607"/>
        <p:guide orient="horz" pos="1480"/>
        <p:guide orient="horz" pos="1842"/>
        <p:guide pos="5700"/>
      </p:guideLst>
    </p:cSldViewPr>
  </p:slideViewPr>
  <p:outlineViewPr>
    <p:cViewPr>
      <p:scale>
        <a:sx n="50" d="100"/>
        <a:sy n="50" d="100"/>
      </p:scale>
      <p:origin x="0" y="-592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-13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6CF2155-B115-4E7A-8BEC-93B946AE13DF}" type="datetimeFigureOut">
              <a:rPr lang="he-IL" smtClean="0"/>
              <a:t>י"ד/כסלו/תשפ"א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B98DB84-A652-429C-A719-BF887BA4CE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0265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3220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שאלו: 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מי זוכר מהם התסמינים של הקורונה?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 err="1"/>
              <a:t>ליחצו</a:t>
            </a:r>
            <a:r>
              <a:rPr lang="he-IL" b="1" dirty="0"/>
              <a:t> על התמונה של זכוכית</a:t>
            </a:r>
            <a:r>
              <a:rPr lang="he-IL" b="1" baseline="0" dirty="0"/>
              <a:t> המגדלת כדי לעבור לשקף </a:t>
            </a:r>
            <a:r>
              <a:rPr lang="he-IL" b="0" baseline="0" dirty="0"/>
              <a:t>ש</a:t>
            </a:r>
            <a:r>
              <a:rPr lang="he-IL" dirty="0"/>
              <a:t>ל תסמיני הקורונה רק אם לדעתכם זה נחוץ.</a:t>
            </a:r>
          </a:p>
          <a:p>
            <a:endParaRPr lang="he-IL" b="1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8446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dirty="0"/>
              <a:t>עיברו על תסמיני הקורונה</a:t>
            </a:r>
          </a:p>
          <a:p>
            <a:r>
              <a:rPr lang="he-IL" b="1" dirty="0"/>
              <a:t>שימו לב </a:t>
            </a:r>
            <a:r>
              <a:rPr lang="he-IL" dirty="0"/>
              <a:t>– הנגיף עדיין נלמד וכל הזמן מתווספים פרטים נוספים – הוסיפו בעל פה אם אתם מכירים בוודאות פרטים נוספים.</a:t>
            </a:r>
          </a:p>
          <a:p>
            <a:r>
              <a:rPr lang="he-IL" dirty="0"/>
              <a:t>ציינו כי </a:t>
            </a:r>
            <a:r>
              <a:rPr lang="he-IL" dirty="0">
                <a:solidFill>
                  <a:srgbClr val="FF0000"/>
                </a:solidFill>
              </a:rPr>
              <a:t>הווירוס עדיין נלמד וייתכנו שינויים ועדכונים בהמשך</a:t>
            </a:r>
            <a:endParaRPr lang="he-IL" dirty="0"/>
          </a:p>
          <a:p>
            <a:endParaRPr lang="he-IL" b="1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9491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0" baseline="0" dirty="0"/>
              <a:t>הקריאו את השקף</a:t>
            </a:r>
          </a:p>
          <a:p>
            <a:r>
              <a:rPr lang="he-IL" b="0" baseline="0" dirty="0"/>
              <a:t>הסבירו כי המוסד נערך והמצגת נועד להסביר להם מה בוצע ומה החלק שלהם באירוע כזה.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6241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1" dirty="0"/>
              <a:t>הסבירו: </a:t>
            </a:r>
          </a:p>
          <a:p>
            <a:r>
              <a:rPr lang="he-IL" b="0" dirty="0"/>
              <a:t>ברמה הלאומית, מתקיימת הערכת מצב באופן שוטף, על מנת לאפשר </a:t>
            </a:r>
            <a:r>
              <a:rPr lang="he-IL" dirty="0"/>
              <a:t>לכולם לתכנן ולהיערך. </a:t>
            </a:r>
          </a:p>
          <a:p>
            <a:r>
              <a:rPr lang="he-IL" dirty="0"/>
              <a:t>מוצג כאן תרחיש בלבד. חשוב להדגיש כי זה תרחיש בלבד. בפועל הוא יכול להיות יותר קל או יותר חמור.</a:t>
            </a:r>
          </a:p>
          <a:p>
            <a:r>
              <a:rPr lang="he-IL" dirty="0"/>
              <a:t>התרחיש הזה רלבנטי להערכת המצב הלאומית והוא נכון למועד </a:t>
            </a:r>
            <a:r>
              <a:rPr lang="he-IL" dirty="0" err="1"/>
              <a:t>מסויים</a:t>
            </a:r>
            <a:r>
              <a:rPr lang="he-IL" dirty="0"/>
              <a:t>. הנתונים כאן הם מספטמבר 2020 והם מוצגים כדי לתת מושג.</a:t>
            </a:r>
          </a:p>
          <a:p>
            <a:r>
              <a:rPr lang="he-IL" b="1" dirty="0">
                <a:solidFill>
                  <a:srgbClr val="FF0000"/>
                </a:solidFill>
              </a:rPr>
              <a:t>לפני ההדרכה מומלץ לבדוק את הערכת המצב הלאומית ולעדכן אותה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שאלו</a:t>
            </a:r>
            <a:r>
              <a:rPr lang="he-IL" dirty="0"/>
              <a:t>: מה אתם חושבים שקורה במצב כזה במדינה ואיך זה משפיע עלינו?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6086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גם כאן, חשוב להדגיש כי זה תרחיש בלבד. ההגדרה שלו מאפשרת לכולם לתכנן ולהיערך. בפועל הוא יכול להיות יותר קל או יותר חמור.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שימו לב – אם יש נתונים </a:t>
            </a:r>
            <a:r>
              <a:rPr lang="he-IL" b="1" dirty="0" err="1"/>
              <a:t>מדוייקים</a:t>
            </a:r>
            <a:r>
              <a:rPr lang="he-IL" b="1" dirty="0"/>
              <a:t> לגבי המוסד – פרטו אותם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/>
              <a:t>כמנהלים יש לנו אחריות להתכונן לכל האפשרויות- גם הקשות בתקווה שלא יתממשו. עדיף להיות מוכנים ושלא יקרה, מאשר לא להתכונן ושהפנדמיה תפתיע אותנו.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0" dirty="0"/>
          </a:p>
          <a:p>
            <a:endParaRPr lang="he-IL" b="0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3754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גם כאן, חשוב להדגיש כי זה תרחיש בלבד. ההגדרה שלו מאפשרת לכולם לתכנן ולהיערך. בפועל הוא יכול להיות יותר קל או יותר חמור.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שימו לב – אם יש נתונים </a:t>
            </a:r>
            <a:r>
              <a:rPr lang="he-IL" b="1" dirty="0" err="1"/>
              <a:t>מדוייקים</a:t>
            </a:r>
            <a:r>
              <a:rPr lang="he-IL" b="1" dirty="0"/>
              <a:t> לגבי המוסד – פרטו אותם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/>
              <a:t>כמנהלים יש לנו אחריות להתכונן לכל האפשרויות- גם הקשות בתקווה שלא יתממשו. עדיף להיות מוכנים ושלא יקרה, מאשר לא להתכונן ושהפנדמיה תפתיע אותנו.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0" dirty="0"/>
          </a:p>
          <a:p>
            <a:endParaRPr lang="he-IL" b="0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7017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601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1" dirty="0"/>
              <a:t>הסבירו: </a:t>
            </a:r>
            <a:r>
              <a:rPr lang="he-IL" b="0" dirty="0"/>
              <a:t>אנו מחלקים את אירוע הפנדמיה </a:t>
            </a:r>
            <a:r>
              <a:rPr lang="he-IL" dirty="0"/>
              <a:t> לארבעה שלבים, ולכל אחד התנהלות שונה.   </a:t>
            </a:r>
          </a:p>
          <a:p>
            <a:r>
              <a:rPr lang="he-IL" dirty="0"/>
              <a:t>שלבים א' וד' – הם השלבים של שגרת הקורונה, אותם אתם מכירים </a:t>
            </a:r>
          </a:p>
          <a:p>
            <a:r>
              <a:rPr lang="he-IL" dirty="0"/>
              <a:t>שלבים ב' וג' – הם השלבים של ההתפרצות וההיערכות המיוחדת שלנו. </a:t>
            </a:r>
          </a:p>
          <a:p>
            <a:r>
              <a:rPr lang="he-IL" b="0" dirty="0">
                <a:solidFill>
                  <a:srgbClr val="FF0000"/>
                </a:solidFill>
              </a:rPr>
              <a:t>שלבים </a:t>
            </a:r>
            <a:r>
              <a:rPr lang="he-IL" b="0" dirty="0" err="1">
                <a:solidFill>
                  <a:srgbClr val="FF0000"/>
                </a:solidFill>
              </a:rPr>
              <a:t>א'+ד</a:t>
            </a:r>
            <a:r>
              <a:rPr lang="he-IL" b="0" dirty="0">
                <a:solidFill>
                  <a:srgbClr val="FF0000"/>
                </a:solidFill>
              </a:rPr>
              <a:t> הם שלבי</a:t>
            </a:r>
            <a:r>
              <a:rPr lang="he-IL" b="1" dirty="0">
                <a:solidFill>
                  <a:srgbClr val="FF0000"/>
                </a:solidFill>
              </a:rPr>
              <a:t> מניעה: </a:t>
            </a:r>
            <a:r>
              <a:rPr lang="he-IL" b="0" dirty="0">
                <a:solidFill>
                  <a:srgbClr val="FF0000"/>
                </a:solidFill>
              </a:rPr>
              <a:t>בהם אנו פועלים כדי להרחיק את הנגיף מהמוסד. </a:t>
            </a:r>
          </a:p>
          <a:p>
            <a:r>
              <a:rPr lang="he-IL" b="0" dirty="0">
                <a:solidFill>
                  <a:srgbClr val="FF0000"/>
                </a:solidFill>
              </a:rPr>
              <a:t>שלבים </a:t>
            </a:r>
            <a:r>
              <a:rPr lang="he-IL" b="0" dirty="0" err="1">
                <a:solidFill>
                  <a:srgbClr val="FF0000"/>
                </a:solidFill>
              </a:rPr>
              <a:t>ב+ג</a:t>
            </a:r>
            <a:r>
              <a:rPr lang="he-IL" b="0" dirty="0">
                <a:solidFill>
                  <a:srgbClr val="FF0000"/>
                </a:solidFill>
              </a:rPr>
              <a:t> הם שלבי </a:t>
            </a:r>
            <a:r>
              <a:rPr lang="he-IL" b="1" dirty="0">
                <a:solidFill>
                  <a:srgbClr val="FF0000"/>
                </a:solidFill>
              </a:rPr>
              <a:t>תגובה - </a:t>
            </a:r>
            <a:r>
              <a:rPr lang="he-IL" b="0" dirty="0">
                <a:solidFill>
                  <a:srgbClr val="FF0000"/>
                </a:solidFill>
              </a:rPr>
              <a:t>בהם אנו פועלים להרחיק את הדיירים מהנגיף</a:t>
            </a:r>
          </a:p>
          <a:p>
            <a:r>
              <a:rPr lang="he-IL" dirty="0"/>
              <a:t>מי שמחליט על המעבר משלב לשלב זה </a:t>
            </a:r>
            <a:r>
              <a:rPr lang="he-IL" dirty="0" smtClean="0"/>
              <a:t>מנהל/ת </a:t>
            </a:r>
            <a:r>
              <a:rPr lang="he-IL" dirty="0"/>
              <a:t>המוסד ובהתאם להערכת המצב הלאומית.</a:t>
            </a:r>
          </a:p>
          <a:p>
            <a:r>
              <a:rPr lang="he-IL" dirty="0"/>
              <a:t>ברגע שעוברים לשלב ב' – מאוד חשוב שכל הצוות ידע מה עומד לקרות ומה כל אחד צריך לעשות. זו גם הסיבה להדרכות. </a:t>
            </a:r>
          </a:p>
          <a:p>
            <a:r>
              <a:rPr lang="he-IL" dirty="0"/>
              <a:t>כדי להבטיח שכולם באמת ידעו בדיוק מה נדרש לעשות כדאי גם לתרגל.</a:t>
            </a:r>
            <a:endParaRPr lang="he-IL" b="1" dirty="0">
              <a:solidFill>
                <a:srgbClr val="FF0000"/>
              </a:solidFill>
            </a:endParaRPr>
          </a:p>
          <a:p>
            <a:r>
              <a:rPr lang="he-IL" dirty="0"/>
              <a:t>בשקפים הבאים נעבור על כל שלב, מה קורה בו מבחינת המוסד ומה עליכם לעשות בכל שלב.</a:t>
            </a:r>
          </a:p>
          <a:p>
            <a:r>
              <a:rPr lang="he-IL" b="1" dirty="0"/>
              <a:t>למדריכים: </a:t>
            </a:r>
            <a:r>
              <a:rPr lang="he-IL" dirty="0"/>
              <a:t>שימו לב: </a:t>
            </a:r>
            <a:r>
              <a:rPr lang="he-IL" dirty="0">
                <a:solidFill>
                  <a:srgbClr val="FF0000"/>
                </a:solidFill>
              </a:rPr>
              <a:t>ההנחיות לכל סקטור על פי שלבי ההיערכות מופיעים במנחה מעמ' 12 עד עמ' 19. כדאי להכיר כדי לענות אל שאלות ולתת דגשים.</a:t>
            </a:r>
            <a:endParaRPr lang="he-IL" dirty="0"/>
          </a:p>
          <a:p>
            <a:endParaRPr lang="he-IL" b="1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7043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1" dirty="0"/>
              <a:t>הסבירו: </a:t>
            </a:r>
            <a:r>
              <a:rPr lang="he-IL" dirty="0"/>
              <a:t>בשלב הזה אנחנו נערכים ומתכוננים כמו שאתם מכירים:</a:t>
            </a:r>
          </a:p>
          <a:p>
            <a:r>
              <a:rPr lang="he-IL" dirty="0"/>
              <a:t>גיבשנו </a:t>
            </a:r>
            <a:r>
              <a:rPr lang="he-IL" dirty="0" err="1"/>
              <a:t>תוכנית</a:t>
            </a:r>
            <a:r>
              <a:rPr lang="he-IL" dirty="0"/>
              <a:t> סדורה, אנחנו מכינים ציוד, ממשיכים לעשות הדרכות, אנחנו מתרגלים וכל זה כדי שנדע מה עלינו לעשות בשעת חרום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0371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1" dirty="0"/>
              <a:t>הסבירו: </a:t>
            </a:r>
          </a:p>
          <a:p>
            <a:r>
              <a:rPr lang="he-IL" dirty="0"/>
              <a:t>שלב ב' - השלב בו אנחנו מכריזים על התפרצות ועוברים לנוהל חרום .</a:t>
            </a:r>
          </a:p>
          <a:p>
            <a:r>
              <a:rPr lang="he-IL" dirty="0"/>
              <a:t>נפרט עכשיו מה קורה בשלב זה.</a:t>
            </a:r>
          </a:p>
          <a:p>
            <a:endParaRPr lang="he-IL" b="1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5058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0" baseline="0" dirty="0"/>
              <a:t>זהו שקף הסבר על המצגת והוא מיועד עבורכם (המבצעים את ההדרכה)  בלבד.</a:t>
            </a:r>
            <a:r>
              <a:rPr lang="en-US" b="0" baseline="0" dirty="0"/>
              <a:t/>
            </a:r>
            <a:br>
              <a:rPr lang="en-US" b="0" baseline="0" dirty="0"/>
            </a:br>
            <a:r>
              <a:rPr lang="he-IL" b="0" baseline="0" dirty="0"/>
              <a:t>לפני העברת ההדרכה לעובדים </a:t>
            </a:r>
            <a:r>
              <a:rPr lang="he-IL" b="1" u="sng" baseline="0" dirty="0"/>
              <a:t>קראו</a:t>
            </a:r>
            <a:r>
              <a:rPr lang="he-IL" b="1" baseline="0" dirty="0"/>
              <a:t> </a:t>
            </a:r>
            <a:r>
              <a:rPr lang="he-IL" b="0" baseline="0" dirty="0"/>
              <a:t>את השקף ולאחר מכן </a:t>
            </a:r>
            <a:r>
              <a:rPr lang="he-IL" b="1" u="sng" baseline="0" dirty="0"/>
              <a:t>הסתירו</a:t>
            </a:r>
            <a:r>
              <a:rPr lang="he-IL" b="0" u="none" baseline="0" dirty="0"/>
              <a:t> </a:t>
            </a:r>
            <a:r>
              <a:rPr lang="he-IL" b="0" baseline="0" dirty="0"/>
              <a:t>אותו, כדי שלא יופיע בהצגה לעובדים.</a:t>
            </a:r>
          </a:p>
          <a:p>
            <a:endParaRPr lang="he-IL" b="0" baseline="0" dirty="0"/>
          </a:p>
          <a:p>
            <a:endParaRPr lang="he-IL" dirty="0"/>
          </a:p>
          <a:p>
            <a:endParaRPr lang="he-IL" b="0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7972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1" dirty="0"/>
              <a:t>הסבירו:</a:t>
            </a:r>
            <a:r>
              <a:rPr lang="he-IL" dirty="0"/>
              <a:t> בשלב הזה אנו נערכים להתפרצות ולכן חשוב שתכירו את הפעולות שהמוסד עושה כדי למנוע אותה וחשוב שתקפידו על ההנחיות.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למדריכים: </a:t>
            </a:r>
            <a:r>
              <a:rPr lang="he-IL" dirty="0"/>
              <a:t>מומלץ להכיר את ההנחיות לשלב זה בחלוקה לפי הסקטורים: עמ' 12-16 במנחה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2509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0" dirty="0"/>
              <a:t>המשיכו להסביר את המשימות </a:t>
            </a:r>
          </a:p>
          <a:p>
            <a:r>
              <a:rPr lang="he-IL" b="1" dirty="0"/>
              <a:t>שאלו: </a:t>
            </a:r>
            <a:r>
              <a:rPr lang="he-IL" b="0" dirty="0"/>
              <a:t>האם יש שאלות לגבי המשימות הנדרשות?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למדריך: </a:t>
            </a:r>
            <a:r>
              <a:rPr lang="he-IL" dirty="0"/>
              <a:t>מומלץ להכיר את ההנחיות לשלב זה בחלוקה לפי הסקטורים: עמ' 12-16 במנחה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213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1" dirty="0"/>
              <a:t>ציינו </a:t>
            </a:r>
            <a:r>
              <a:rPr lang="he-IL" b="0" dirty="0"/>
              <a:t>כי בשלב זה יש משמעותיות לצוות. חשוב שכל אחד יכיר אותן.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למדריכים: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/>
              <a:t>אם אתם יודעים מהם האזורים המבודדים במוסד שלכם – ציינו אותם, הדגישו כל פרט שספציפי למוסד שלכם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מומלץ להכיר את ההנחיות לשלב זה בחלוקה לפי הסקטורים: עמ' 12-16 במנחה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15702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0" baseline="0" dirty="0"/>
              <a:t>המשיכו להסביר את התכנים במצגת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39841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1" dirty="0"/>
              <a:t>הסבירו </a:t>
            </a:r>
            <a:r>
              <a:rPr lang="he-IL" b="0" dirty="0"/>
              <a:t>כי על מנת למנוע את התפשטות המחלה במוסד, הוגדר נוהל דיווח כאשר מזהים חולה עם תסמינים.</a:t>
            </a:r>
          </a:p>
          <a:p>
            <a:r>
              <a:rPr lang="he-IL" b="1" dirty="0"/>
              <a:t>עברו</a:t>
            </a:r>
            <a:r>
              <a:rPr lang="he-IL" b="0" dirty="0"/>
              <a:t> על התרשים באופן מפורט וודאו כי כל אחד מהמשתתפים הבין למי עליו לדווח.</a:t>
            </a:r>
          </a:p>
          <a:p>
            <a:r>
              <a:rPr lang="he-IL" b="1" dirty="0"/>
              <a:t>שאלו </a:t>
            </a:r>
            <a:r>
              <a:rPr lang="he-IL" b="0" dirty="0"/>
              <a:t>אם יש למישהו שאלות על השלב הזה לפני שממשיכים לשלב הבא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9713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1" dirty="0"/>
              <a:t>הסבירו: </a:t>
            </a:r>
            <a:r>
              <a:rPr lang="he-IL" dirty="0"/>
              <a:t>שלב ג' - השלב בו אנחנו מזהים שיש התפרצות תחלואה במוסד. </a:t>
            </a:r>
          </a:p>
          <a:p>
            <a:r>
              <a:rPr lang="he-IL" dirty="0"/>
              <a:t>נפרט עכשיו מה קורה בשלב זה.</a:t>
            </a:r>
          </a:p>
          <a:p>
            <a:endParaRPr lang="he-IL" b="1" dirty="0"/>
          </a:p>
          <a:p>
            <a:endParaRPr lang="he-IL" b="1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3889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1" dirty="0"/>
              <a:t>הסבירו: </a:t>
            </a:r>
          </a:p>
          <a:p>
            <a:r>
              <a:rPr lang="he-IL" dirty="0"/>
              <a:t>בשלב זה הגענו למצב החרום שנערכנו אליו כל הזמן. אנחנו מתורגלים ויודעים מה לעשות ובכל זאת כמה דגשים מאד חשובים שחשוב שתדעו.</a:t>
            </a:r>
          </a:p>
          <a:p>
            <a:endParaRPr lang="he-IL" dirty="0"/>
          </a:p>
          <a:p>
            <a:r>
              <a:rPr lang="he-IL" b="1" dirty="0"/>
              <a:t>למדריך</a:t>
            </a:r>
            <a:r>
              <a:rPr lang="he-IL" dirty="0"/>
              <a:t>: </a:t>
            </a:r>
          </a:p>
          <a:p>
            <a:r>
              <a:rPr lang="he-IL" dirty="0"/>
              <a:t>זהו שלב שמעורר חששות ופחדים ולכן זה המקום לשים דגש רב על המוכנות, על התוכניות ועל הידיעה של כל בעל תפקיד מה עליו לעשות. </a:t>
            </a:r>
          </a:p>
          <a:p>
            <a:r>
              <a:rPr lang="he-IL" dirty="0"/>
              <a:t>פרטו כל סעיף לפי הסדר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הנחיות מפורטות לפי סקטורים ניתן למצוא בעמודים 16-18 במנחה</a:t>
            </a:r>
          </a:p>
          <a:p>
            <a:r>
              <a:rPr lang="he-IL" b="1" dirty="0"/>
              <a:t>בסוף השקופית שאלו: </a:t>
            </a:r>
            <a:r>
              <a:rPr lang="he-IL" dirty="0"/>
              <a:t>האם כולם יודעים מה עליהם לעשות בשלב זה? האם יש למישהו שאלות?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61240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1" dirty="0"/>
              <a:t>פרטו את המשימות הנוספות בשלב זה</a:t>
            </a:r>
          </a:p>
          <a:p>
            <a:endParaRPr lang="he-IL" dirty="0"/>
          </a:p>
          <a:p>
            <a:r>
              <a:rPr lang="he-IL" b="1" dirty="0"/>
              <a:t>למדריך</a:t>
            </a:r>
            <a:r>
              <a:rPr lang="he-IL" dirty="0"/>
              <a:t>: </a:t>
            </a:r>
          </a:p>
          <a:p>
            <a:r>
              <a:rPr lang="he-IL" dirty="0"/>
              <a:t>זהו שלב שמעורר חששות ופחדים ולכן זה המקום לשים דגש רב על המוכנות, על התוכניות ועל הידיעה של כל בעל תפקיד מה עליו לעשות. </a:t>
            </a:r>
          </a:p>
          <a:p>
            <a:r>
              <a:rPr lang="he-IL" dirty="0"/>
              <a:t>פרטו כל סעיף לפי הסדר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הנחיות מפורטות לפי סקטורים ניתן למצוא בעמודים 16-18 במנחה</a:t>
            </a:r>
          </a:p>
          <a:p>
            <a:r>
              <a:rPr lang="he-IL" b="1" dirty="0"/>
              <a:t>בסוף השקופית שאלו: </a:t>
            </a:r>
            <a:r>
              <a:rPr lang="he-IL" dirty="0"/>
              <a:t>האם כולם יודעים מה עליהם לעשות בשלב זה? האם יש למישהו שאלות?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889313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1" baseline="0" dirty="0"/>
              <a:t>שימו לב –זהו שקף בהנפשה, התכנים עולים בהדרגה עם לחיצה על העכבר/</a:t>
            </a:r>
            <a:r>
              <a:rPr lang="en-US" b="1" baseline="0" dirty="0"/>
              <a:t>enter</a:t>
            </a:r>
            <a:endParaRPr lang="he-IL" b="1" baseline="0" dirty="0"/>
          </a:p>
          <a:p>
            <a:r>
              <a:rPr lang="he-IL" b="1" dirty="0"/>
              <a:t>הסבירו: </a:t>
            </a:r>
            <a:r>
              <a:rPr lang="he-IL" dirty="0"/>
              <a:t>כאשר אנו מגלים שאחד </a:t>
            </a:r>
            <a:r>
              <a:rPr lang="he-IL" b="1" dirty="0"/>
              <a:t>המטפלים </a:t>
            </a:r>
            <a:r>
              <a:rPr lang="he-IL" dirty="0"/>
              <a:t>הוא חולה מאומת יש מספר דברים שעלינו לבצע</a:t>
            </a:r>
          </a:p>
          <a:p>
            <a:r>
              <a:rPr lang="he-IL" b="1" dirty="0"/>
              <a:t>הציגו</a:t>
            </a:r>
            <a:r>
              <a:rPr lang="he-IL" dirty="0"/>
              <a:t> את המשימות הנדרשות</a:t>
            </a:r>
          </a:p>
          <a:p>
            <a:r>
              <a:rPr lang="he-IL" b="1" dirty="0"/>
              <a:t>שאלו</a:t>
            </a:r>
            <a:r>
              <a:rPr lang="he-IL" dirty="0"/>
              <a:t> האם למישהו יש שאלות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505840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baseline="0" dirty="0"/>
              <a:t>שימו לב –זהו שקף בהנפשה, התכנים עולים בהדרגה עם לחיצה על העכבר/</a:t>
            </a:r>
            <a:r>
              <a:rPr lang="en-US" b="1" baseline="0" dirty="0"/>
              <a:t>enter</a:t>
            </a:r>
            <a:endParaRPr lang="he-IL" b="1" baseline="0" dirty="0"/>
          </a:p>
          <a:p>
            <a:r>
              <a:rPr lang="he-IL" b="1" dirty="0"/>
              <a:t>הסבירו: </a:t>
            </a:r>
            <a:r>
              <a:rPr lang="he-IL" dirty="0"/>
              <a:t>כאשר אנו מגלים שאחד </a:t>
            </a:r>
            <a:r>
              <a:rPr lang="he-IL" b="1" dirty="0"/>
              <a:t>החולים או הדיירים </a:t>
            </a:r>
            <a:r>
              <a:rPr lang="he-IL" dirty="0"/>
              <a:t>הוא חולה מאומת יש מספר דברים שעלינו לבצע</a:t>
            </a:r>
          </a:p>
          <a:p>
            <a:r>
              <a:rPr lang="he-IL" b="1" dirty="0"/>
              <a:t>הציגו</a:t>
            </a:r>
            <a:r>
              <a:rPr lang="he-IL" dirty="0"/>
              <a:t> את המשימות הנדרשות</a:t>
            </a:r>
          </a:p>
          <a:p>
            <a:r>
              <a:rPr lang="he-IL" b="1" dirty="0"/>
              <a:t>שאלו</a:t>
            </a:r>
            <a:r>
              <a:rPr lang="he-IL" dirty="0"/>
              <a:t> האם למישהו יש שאלות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63316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600" b="1" dirty="0"/>
              <a:t>הנחיות</a:t>
            </a:r>
            <a:r>
              <a:rPr lang="he-IL" sz="1600" b="1" baseline="0" dirty="0"/>
              <a:t> להעברת המצגת: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600" b="0" baseline="0" dirty="0"/>
              <a:t>זהו שקף הסבר על המצגת והוא מיועד עבורכם (המבצעים את ההדרכה)  בלבד.</a:t>
            </a:r>
            <a:r>
              <a:rPr lang="en-US" sz="1600" b="0" baseline="0" dirty="0"/>
              <a:t/>
            </a:r>
            <a:br>
              <a:rPr lang="en-US" sz="1600" b="0" baseline="0" dirty="0"/>
            </a:br>
            <a:r>
              <a:rPr lang="he-IL" sz="1600" b="0" baseline="0" dirty="0"/>
              <a:t>לפני העברת ההדרכה לעובדים </a:t>
            </a:r>
            <a:r>
              <a:rPr lang="he-IL" sz="1600" b="1" u="sng" baseline="0" dirty="0"/>
              <a:t>קראו</a:t>
            </a:r>
            <a:r>
              <a:rPr lang="he-IL" sz="1600" b="1" baseline="0" dirty="0"/>
              <a:t> </a:t>
            </a:r>
            <a:r>
              <a:rPr lang="he-IL" sz="1600" b="0" baseline="0" dirty="0"/>
              <a:t>את השקף ולאחר מכן </a:t>
            </a:r>
            <a:r>
              <a:rPr lang="he-IL" sz="1600" b="1" u="sng" baseline="0" dirty="0"/>
              <a:t>הסתירו</a:t>
            </a:r>
            <a:r>
              <a:rPr lang="he-IL" sz="1600" b="0" u="none" baseline="0" dirty="0"/>
              <a:t> </a:t>
            </a:r>
            <a:r>
              <a:rPr lang="he-IL" sz="1600" b="0" baseline="0" dirty="0"/>
              <a:t>אותו, כדי שלא יופיע בהצגה לעובדים.</a:t>
            </a:r>
          </a:p>
          <a:p>
            <a:endParaRPr lang="he-IL" sz="1600" b="0" baseline="0" dirty="0"/>
          </a:p>
          <a:p>
            <a:endParaRPr lang="he-IL" sz="1600" dirty="0"/>
          </a:p>
          <a:p>
            <a:endParaRPr lang="he-IL" sz="1600" b="0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7924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1" dirty="0"/>
              <a:t>הסבירו </a:t>
            </a:r>
            <a:r>
              <a:rPr lang="he-IL" b="0" dirty="0"/>
              <a:t>כי על מנת למנוע את התפשטות המחלה במוסד, הוגדר נוהל דיווח כאשר מאתרים חולה מאומת. </a:t>
            </a:r>
          </a:p>
          <a:p>
            <a:r>
              <a:rPr lang="he-IL" b="1" dirty="0"/>
              <a:t>עברו</a:t>
            </a:r>
            <a:r>
              <a:rPr lang="he-IL" b="0" dirty="0"/>
              <a:t> על התרשים באופן מפורט וודאו כי כל אחד מהמשתתפים הבין למי עליו לדווח.</a:t>
            </a:r>
          </a:p>
          <a:p>
            <a:r>
              <a:rPr lang="he-IL" b="1" dirty="0"/>
              <a:t>שאלו </a:t>
            </a:r>
            <a:r>
              <a:rPr lang="he-IL" b="0" dirty="0"/>
              <a:t>אם יש למישהו שאלות על השלב הזה לפני שממשיכים לשלב הבא</a:t>
            </a:r>
          </a:p>
          <a:p>
            <a:endParaRPr lang="he-IL" b="1" baseline="0" dirty="0"/>
          </a:p>
          <a:p>
            <a:r>
              <a:rPr lang="he-IL" b="1" dirty="0"/>
              <a:t>הסבירו</a:t>
            </a:r>
            <a:r>
              <a:rPr lang="he-IL" dirty="0"/>
              <a:t> בשלב הזה אנו נערכים להתפרצות ולכן חשוב שתכירו את הפעולות שהמוסד עושה כדי למנוע אותה וחשוב שתקפידו על ההנחיות.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למדריך: </a:t>
            </a:r>
            <a:r>
              <a:rPr lang="he-IL" dirty="0"/>
              <a:t>מומלץ להכיר את ההנחיות לשלב זה בחלוקה לפי הסקטורים: עמ' 12-16 במנחה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045728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1" dirty="0"/>
              <a:t>הסבירו: </a:t>
            </a:r>
            <a:r>
              <a:rPr lang="he-IL" dirty="0"/>
              <a:t>שלב ד' - השלב בו אנחנו חוזרים לשגרה. </a:t>
            </a:r>
          </a:p>
          <a:p>
            <a:r>
              <a:rPr lang="he-IL" dirty="0"/>
              <a:t>נפרט עכשיו מה קורה בשלב זה.</a:t>
            </a:r>
          </a:p>
          <a:p>
            <a:endParaRPr lang="he-IL" b="1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47074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1" dirty="0"/>
              <a:t>הדגישו</a:t>
            </a:r>
            <a:r>
              <a:rPr lang="he-IL" dirty="0"/>
              <a:t>: </a:t>
            </a:r>
          </a:p>
          <a:p>
            <a:r>
              <a:rPr lang="he-IL" dirty="0"/>
              <a:t>זהו שלב של חזרה לשגרה אבל אנחנו לא מרפים </a:t>
            </a:r>
            <a:r>
              <a:rPr lang="he-IL" dirty="0" err="1"/>
              <a:t>מהכל</a:t>
            </a:r>
            <a:r>
              <a:rPr lang="he-IL" dirty="0"/>
              <a:t>. </a:t>
            </a:r>
          </a:p>
          <a:p>
            <a:r>
              <a:rPr lang="he-IL" b="1" dirty="0"/>
              <a:t>פרטו</a:t>
            </a:r>
            <a:r>
              <a:rPr lang="he-IL" dirty="0"/>
              <a:t> את הסעיפים עליהם יש להמשיך ולהקפיד לבצע</a:t>
            </a:r>
          </a:p>
          <a:p>
            <a:r>
              <a:rPr lang="he-IL" dirty="0"/>
              <a:t>עדיין חשוב שנקפיד על ההנחיות ועל </a:t>
            </a:r>
            <a:r>
              <a:rPr lang="he-IL" dirty="0" err="1"/>
              <a:t>ההגיינה</a:t>
            </a:r>
            <a:r>
              <a:rPr lang="he-IL" dirty="0"/>
              <a:t>, אנחנו יודעים היטב מה לעשות ואיך להתנהל. כל זה כדי שלא נחזור למצב ב' או ג'.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דגשים לסקטורים נמצאים בעמוד 19 במנחה.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06142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600" b="1" dirty="0"/>
              <a:t>הנחיות</a:t>
            </a:r>
            <a:r>
              <a:rPr lang="he-IL" sz="1600" b="1" baseline="0" dirty="0"/>
              <a:t> להעברת המצגת:</a:t>
            </a:r>
          </a:p>
          <a:p>
            <a:r>
              <a:rPr lang="he-IL" sz="1600" b="1" dirty="0"/>
              <a:t>סכמו: </a:t>
            </a:r>
            <a:r>
              <a:rPr lang="he-IL" sz="1600" dirty="0"/>
              <a:t>היצגנו את ההיערכות לאירוע פנדמיה. </a:t>
            </a:r>
          </a:p>
          <a:p>
            <a:r>
              <a:rPr lang="he-IL" sz="1600" dirty="0"/>
              <a:t>האם יש לכם שאלות? מחשבות או הצעות? </a:t>
            </a:r>
          </a:p>
          <a:p>
            <a:r>
              <a:rPr lang="he-IL" sz="1600" dirty="0"/>
              <a:t>עודדו את המשתתפים לשאול ולשתף</a:t>
            </a:r>
          </a:p>
          <a:p>
            <a:endParaRPr lang="he-IL" sz="1600" dirty="0"/>
          </a:p>
          <a:p>
            <a:r>
              <a:rPr lang="he-IL" sz="1600" b="1" dirty="0"/>
              <a:t>למדריך</a:t>
            </a:r>
            <a:r>
              <a:rPr lang="he-IL" sz="1600" dirty="0"/>
              <a:t>: זהו שלב שבו אנו מאפשרים לעובדים להגיד את מה שעל ליבם ולאוורר רגשות לכן היה קשוב וסבלני וגם אם יעלו דברים לא פשוטים, תן להם מקום.</a:t>
            </a:r>
          </a:p>
          <a:p>
            <a:r>
              <a:rPr lang="he-IL" sz="1600" dirty="0"/>
              <a:t>אם יעלו דברים המצריכים התייחסות מיוחדת חשוב להעביר הלאה להמשך טיפול ולא להתעלם.</a:t>
            </a:r>
          </a:p>
          <a:p>
            <a:r>
              <a:rPr lang="he-IL" sz="1600" dirty="0"/>
              <a:t>סביר שיעלו נושאים כמו חשש להגיע לעבודה, קושי לעבוד בתנאים הנדרשים ( ציוד מיגון, ריחוק חברתי, משמרות ארוכות וכו'), עייפות ושחיקה, עומס נפשי.</a:t>
            </a:r>
          </a:p>
          <a:p>
            <a:r>
              <a:rPr lang="he-IL" sz="1600" dirty="0"/>
              <a:t>חשוב להקשיב לצוות, לתת מקום לתחושות ולחששות, </a:t>
            </a:r>
          </a:p>
          <a:p>
            <a:r>
              <a:rPr lang="he-IL" sz="1600" dirty="0"/>
              <a:t>אפשר לומר כי זה טבעי לחוש כך, והמפתח להצלחה הוא לעבוד יחד כצוות, לסייע אחד לשני ולעבור את זה יחד, כי המטרה חשובה ביותר – שמירה על הבריאות של </a:t>
            </a:r>
            <a:r>
              <a:rPr lang="he-IL" sz="1600" b="1" dirty="0"/>
              <a:t>כולם.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89196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800" b="1" dirty="0"/>
              <a:t>הנחיות</a:t>
            </a:r>
            <a:r>
              <a:rPr lang="he-IL" sz="1800" b="1" baseline="0" dirty="0"/>
              <a:t> להעברת המצגת: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800" b="1" dirty="0"/>
              <a:t>ציינו </a:t>
            </a:r>
            <a:r>
              <a:rPr lang="he-IL" sz="1800" b="0" dirty="0"/>
              <a:t>כי ברור שמצב כזה אינו פשוט , הוא מקשה ומצריך מכולם לעשות הרבה מעבר לנדרש ביומיום.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800" b="0" dirty="0"/>
              <a:t>חשוב להבהיר כי זה טבעי לחוש עומס, תסכול, עייפות, חרדה </a:t>
            </a:r>
            <a:r>
              <a:rPr lang="he-IL" sz="1800" b="0" dirty="0" err="1"/>
              <a:t>וכו</a:t>
            </a:r>
            <a:r>
              <a:rPr lang="he-IL" sz="1800" b="0" dirty="0"/>
              <a:t>'.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800" b="0" dirty="0"/>
              <a:t>חשוב שהצוות יבין כי הנהלת המוסד מודעת לכך וכי תעשה </a:t>
            </a:r>
            <a:r>
              <a:rPr lang="he-IL" sz="1800" b="0" dirty="0" err="1"/>
              <a:t>הכל</a:t>
            </a:r>
            <a:r>
              <a:rPr lang="he-IL" sz="1800" b="0" dirty="0"/>
              <a:t> כדי לסייע.</a:t>
            </a:r>
          </a:p>
          <a:p>
            <a:r>
              <a:rPr lang="he-IL" sz="1800" dirty="0"/>
              <a:t>שוב, גם אם יעלו דברים לא פשוטים, תנו להם מקום.</a:t>
            </a:r>
          </a:p>
          <a:p>
            <a:r>
              <a:rPr lang="he-IL" sz="1800" dirty="0"/>
              <a:t>אם יעלו דברים המצריכים התייחסות מיוחדת חשוב להעביר הלאה להמשך טיפול ולא להתעלם.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99842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1" dirty="0"/>
              <a:t>סכמו:</a:t>
            </a:r>
            <a:endParaRPr lang="he-IL" dirty="0"/>
          </a:p>
          <a:p>
            <a:r>
              <a:rPr lang="he-IL" dirty="0"/>
              <a:t>אנו כאן בשבילכם ואנו זקוקים לכם.</a:t>
            </a:r>
          </a:p>
          <a:p>
            <a:endParaRPr lang="he-IL" dirty="0"/>
          </a:p>
          <a:p>
            <a:r>
              <a:rPr lang="he-IL" b="1" dirty="0"/>
              <a:t>לסיכום</a:t>
            </a:r>
            <a:r>
              <a:rPr lang="he-IL" dirty="0"/>
              <a:t>:</a:t>
            </a:r>
          </a:p>
          <a:p>
            <a:r>
              <a:rPr lang="he-IL" b="1" baseline="0" dirty="0"/>
              <a:t>ערוך</a:t>
            </a:r>
            <a:r>
              <a:rPr lang="he-IL" b="0" baseline="0" dirty="0"/>
              <a:t> סבב בין העובדים  </a:t>
            </a:r>
            <a:r>
              <a:rPr lang="he-IL" b="1" baseline="0" dirty="0"/>
              <a:t>ושאל:</a:t>
            </a:r>
          </a:p>
          <a:p>
            <a:pPr marL="228600" indent="-228600">
              <a:buAutoNum type="arabicPeriod"/>
            </a:pPr>
            <a:r>
              <a:rPr lang="he-IL" b="0" baseline="0" dirty="0"/>
              <a:t>האם </a:t>
            </a:r>
            <a:r>
              <a:rPr lang="he-IL" b="0" baseline="0" dirty="0" err="1"/>
              <a:t>הכל</a:t>
            </a:r>
            <a:r>
              <a:rPr lang="he-IL" b="0" baseline="0" dirty="0"/>
              <a:t> מובן?</a:t>
            </a:r>
          </a:p>
          <a:p>
            <a:pPr marL="228600" indent="-228600">
              <a:buAutoNum type="arabicPeriod"/>
            </a:pPr>
            <a:r>
              <a:rPr lang="he-IL" b="0" baseline="0" dirty="0"/>
              <a:t> מה הם לוקחים מההדרכה?</a:t>
            </a:r>
          </a:p>
          <a:p>
            <a:pPr marL="228600" indent="-228600">
              <a:buAutoNum type="arabicPeriod"/>
            </a:pPr>
            <a:r>
              <a:rPr lang="he-IL" b="0" baseline="0" dirty="0"/>
              <a:t> האם יש דברים נוספים שהיו רוצים לדבר עליהם ולא הוזכרו?</a:t>
            </a:r>
            <a:endParaRPr lang="he-IL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12114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dirty="0"/>
              <a:t>זהו שקף אופציונלי – המאפשר לכם לעשות חזרה כללית על הדברים שנאמרו. לראות מה הובן ומה לא, להסביר שוב מה שלא הובן ולהדגיש את מה שנראה לכם חשוב.</a:t>
            </a:r>
          </a:p>
          <a:p>
            <a:r>
              <a:rPr lang="he-IL" dirty="0"/>
              <a:t>מומלץ לשאול את השאלות לפי הסדר – </a:t>
            </a:r>
          </a:p>
          <a:p>
            <a:r>
              <a:rPr lang="he-IL" dirty="0"/>
              <a:t>בשאלה הראשונה על שלב ב' – לשאול בנפרד קודם על המוסד ואח"כ על הצוות.</a:t>
            </a:r>
          </a:p>
          <a:p>
            <a:r>
              <a:rPr lang="he-IL" dirty="0"/>
              <a:t>אחרי כל שאלה, בנפרד, לאסוף את התשובות, מכלל הצוות, לתקן אי הבנות ולהשלים את מה שלא הוזכר.</a:t>
            </a:r>
          </a:p>
          <a:p>
            <a:r>
              <a:rPr lang="he-IL" dirty="0"/>
              <a:t>זו הזדמנות לחדד שוב את האבחנה בין השלבים.</a:t>
            </a:r>
          </a:p>
          <a:p>
            <a:r>
              <a:rPr lang="he-IL" dirty="0"/>
              <a:t>אתם כמובן יכולים לבחור רק חלק מהשאלות או להוסיף שאלות נוספות.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36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10385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2000" b="1" dirty="0"/>
              <a:t>הנחיות</a:t>
            </a:r>
            <a:r>
              <a:rPr lang="he-IL" sz="2000" b="1" baseline="0" dirty="0"/>
              <a:t> להעברת המצגת:</a:t>
            </a:r>
          </a:p>
          <a:p>
            <a:endParaRPr lang="he-IL" sz="2000" b="0" dirty="0"/>
          </a:p>
          <a:p>
            <a:r>
              <a:rPr lang="he-IL" sz="2000" b="0" dirty="0"/>
              <a:t>למרות שאנחנו נערכים, סביר שיקרו גם תרחישים בהן לא </a:t>
            </a:r>
            <a:r>
              <a:rPr lang="he-IL" sz="2000" b="0" dirty="0" err="1"/>
              <a:t>הכל</a:t>
            </a:r>
            <a:r>
              <a:rPr lang="he-IL" sz="2000" b="0" dirty="0"/>
              <a:t> יעבוד על פי התכנון, לרשותכם 3 תרחישים בהם ניתן לעשות שימוש בהדרכה.</a:t>
            </a:r>
          </a:p>
          <a:p>
            <a:r>
              <a:rPr lang="he-IL" sz="2000" b="0" dirty="0"/>
              <a:t>הצגת תרחישים אלו ודיון משותף עליהם יאפשרו:</a:t>
            </a:r>
          </a:p>
          <a:p>
            <a:pPr marL="228600" indent="-228600">
              <a:buAutoNum type="arabicPeriod"/>
            </a:pPr>
            <a:r>
              <a:rPr lang="he-IL" sz="2000" b="0" dirty="0"/>
              <a:t>את ההבנה בצוות כי למרות התכנון דברים יכולים להשתבש</a:t>
            </a:r>
          </a:p>
          <a:p>
            <a:pPr marL="228600" indent="-228600">
              <a:buAutoNum type="arabicPeriod"/>
            </a:pPr>
            <a:r>
              <a:rPr lang="he-IL" sz="2000" b="0" dirty="0"/>
              <a:t>את ההבנה כי בחשיבה משותפת ומתוך אחריות הדדית ניתן לתת מענה גם למצבים מורכבים</a:t>
            </a:r>
          </a:p>
          <a:p>
            <a:pPr marL="228600" indent="-228600">
              <a:buAutoNum type="arabicPeriod"/>
            </a:pPr>
            <a:endParaRPr lang="he-IL" sz="2000" b="0" dirty="0"/>
          </a:p>
          <a:p>
            <a:pPr marL="0" indent="0">
              <a:buNone/>
            </a:pPr>
            <a:r>
              <a:rPr lang="he-IL" sz="2000" b="1" dirty="0"/>
              <a:t>הציגו</a:t>
            </a:r>
            <a:r>
              <a:rPr lang="he-IL" sz="2000" b="0" dirty="0"/>
              <a:t> את התרחיש, ושאל את המשתתפים מה לדעתם צריך לעשות. חשוב  בהחלט לתת מקום למגוון תחושות ורגשות.  </a:t>
            </a:r>
          </a:p>
          <a:p>
            <a:pPr marL="0" indent="0">
              <a:buNone/>
            </a:pPr>
            <a:r>
              <a:rPr lang="he-IL" sz="2000" b="1" dirty="0"/>
              <a:t>סכמו</a:t>
            </a:r>
            <a:r>
              <a:rPr lang="he-IL" sz="2000" b="0" dirty="0"/>
              <a:t> כל תרחיש עם ההצעות שעלו ועם הדגשים שלך לניהול ההתמודדות עם המצב.</a:t>
            </a:r>
          </a:p>
          <a:p>
            <a:pPr marL="0" indent="0">
              <a:buNone/>
            </a:pPr>
            <a:endParaRPr lang="he-IL" sz="2000" b="0" dirty="0"/>
          </a:p>
          <a:p>
            <a:pPr marL="0" indent="0">
              <a:buNone/>
            </a:pPr>
            <a:r>
              <a:rPr lang="he-IL" sz="2000" b="0" dirty="0"/>
              <a:t>כמובן שניתן להציג תרחישים שונים או להוסיף מאפיינים שיותר רלבנטיים ומתאימים למוסד שלכם.</a:t>
            </a:r>
            <a:endParaRPr lang="he-IL" sz="2000" dirty="0"/>
          </a:p>
          <a:p>
            <a:endParaRPr lang="he-IL" sz="2000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37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09253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0" dirty="0"/>
              <a:t>למרות שאנחנו נערכים, סביר שיקרו גם תרחישים בהן לא </a:t>
            </a:r>
            <a:r>
              <a:rPr lang="he-IL" b="0" dirty="0" err="1"/>
              <a:t>הכל</a:t>
            </a:r>
            <a:r>
              <a:rPr lang="he-IL" b="0" dirty="0"/>
              <a:t> יעבוד על פי התכנון, לרשותכם 3 תרחישים בהם ניתן לעשות שימוש בהדרכה.</a:t>
            </a:r>
          </a:p>
          <a:p>
            <a:r>
              <a:rPr lang="he-IL" b="0" dirty="0"/>
              <a:t>הצגת תרחישים אלו ודיון משותף עליהם יאפשרו:</a:t>
            </a:r>
          </a:p>
          <a:p>
            <a:pPr marL="228600" indent="-228600">
              <a:buAutoNum type="arabicPeriod"/>
            </a:pPr>
            <a:r>
              <a:rPr lang="he-IL" b="0" dirty="0"/>
              <a:t>את ההבנה בצוות כי למרות התכנון דברים יכולים להשתבש</a:t>
            </a:r>
          </a:p>
          <a:p>
            <a:pPr marL="228600" indent="-228600">
              <a:buAutoNum type="arabicPeriod"/>
            </a:pPr>
            <a:r>
              <a:rPr lang="he-IL" b="0" dirty="0"/>
              <a:t>את ההבנה כי בחשיבה משותפת ומתוך אחריות הדדית ניתן לתת מענה גם למצבים מורכבים</a:t>
            </a:r>
          </a:p>
          <a:p>
            <a:pPr marL="228600" indent="-228600">
              <a:buAutoNum type="arabicPeriod"/>
            </a:pPr>
            <a:endParaRPr lang="he-IL" b="0" dirty="0"/>
          </a:p>
          <a:p>
            <a:pPr marL="0" indent="0">
              <a:buNone/>
            </a:pPr>
            <a:r>
              <a:rPr lang="he-IL" b="1" dirty="0"/>
              <a:t>הציגו</a:t>
            </a:r>
            <a:r>
              <a:rPr lang="he-IL" b="0" dirty="0"/>
              <a:t> את התרחיש, ושאל את המשתתפים מה לדעתם צריך לעשות. חשוב  בהחלט לתת מקום למגוון תחושות ורגשות.  </a:t>
            </a:r>
          </a:p>
          <a:p>
            <a:pPr marL="0" indent="0">
              <a:buNone/>
            </a:pPr>
            <a:r>
              <a:rPr lang="he-IL" b="1" dirty="0"/>
              <a:t>סכמו</a:t>
            </a:r>
            <a:r>
              <a:rPr lang="he-IL" b="0" dirty="0"/>
              <a:t> כל תרחיש עם ההצעות שעלו ועם הדגשים שלך לניהול ההתמודדות עם המצב.</a:t>
            </a:r>
          </a:p>
          <a:p>
            <a:pPr marL="0" indent="0">
              <a:buNone/>
            </a:pPr>
            <a:endParaRPr lang="he-IL" b="0" dirty="0"/>
          </a:p>
          <a:p>
            <a:pPr marL="0" indent="0">
              <a:buNone/>
            </a:pPr>
            <a:r>
              <a:rPr lang="he-IL" b="0" dirty="0"/>
              <a:t>כמובן שניתן להציג תרחישים שונים או להוסיף מאפיינים שיותר רלבנטיים ומתאימים למוסד שלכם.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38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47516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b="0" dirty="0"/>
              <a:t>למרות שאנחנו נערכים, סביר שיקרו גם תרחישים בהן לא </a:t>
            </a:r>
            <a:r>
              <a:rPr lang="he-IL" b="0" dirty="0" err="1"/>
              <a:t>הכל</a:t>
            </a:r>
            <a:r>
              <a:rPr lang="he-IL" b="0" dirty="0"/>
              <a:t> יעבוד על פי התכנון, לרשותכם 3 תרחישים בהם ניתן לעשות שימוש בהדרכה.</a:t>
            </a:r>
          </a:p>
          <a:p>
            <a:r>
              <a:rPr lang="he-IL" b="0" dirty="0"/>
              <a:t>הצגת תרחישים אלו ודיון משותף עליהם יאפשרו:</a:t>
            </a:r>
          </a:p>
          <a:p>
            <a:pPr marL="228600" indent="-228600">
              <a:buAutoNum type="arabicPeriod"/>
            </a:pPr>
            <a:r>
              <a:rPr lang="he-IL" b="0" dirty="0"/>
              <a:t>את ההבנה בצוות כי למרות התכנון דברים יכולים להשתבש</a:t>
            </a:r>
          </a:p>
          <a:p>
            <a:pPr marL="228600" indent="-228600">
              <a:buAutoNum type="arabicPeriod"/>
            </a:pPr>
            <a:r>
              <a:rPr lang="he-IL" b="0" dirty="0"/>
              <a:t>את ההבנה כי בחשיבה משותפת ומתוך אחריות הדדית ניתן לתת מענה גם למצבים מורכבים</a:t>
            </a:r>
          </a:p>
          <a:p>
            <a:pPr marL="228600" indent="-228600">
              <a:buAutoNum type="arabicPeriod"/>
            </a:pPr>
            <a:endParaRPr lang="he-IL" b="0" dirty="0"/>
          </a:p>
          <a:p>
            <a:pPr marL="0" indent="0">
              <a:buNone/>
            </a:pPr>
            <a:r>
              <a:rPr lang="he-IL" b="1" dirty="0"/>
              <a:t>הצג</a:t>
            </a:r>
            <a:r>
              <a:rPr lang="he-IL" b="0" dirty="0"/>
              <a:t> את התרחיש, ושאל את המשתתפים מה לדעתם צריך לעשות. חשוב  בהחלט לתת מקום למגוון תחושות ורגשות.  </a:t>
            </a:r>
          </a:p>
          <a:p>
            <a:pPr marL="0" indent="0">
              <a:buNone/>
            </a:pPr>
            <a:r>
              <a:rPr lang="he-IL" b="1" dirty="0"/>
              <a:t>סכם</a:t>
            </a:r>
            <a:r>
              <a:rPr lang="he-IL" b="0" dirty="0"/>
              <a:t> כל תרחיש עם ההצעות שעלו ועם הדגשים שלך לניהול ההתמודדות עם המצב.</a:t>
            </a:r>
          </a:p>
          <a:p>
            <a:pPr marL="0" indent="0">
              <a:buNone/>
            </a:pPr>
            <a:endParaRPr lang="he-IL" b="0" dirty="0"/>
          </a:p>
          <a:p>
            <a:pPr marL="0" indent="0">
              <a:buNone/>
            </a:pPr>
            <a:r>
              <a:rPr lang="he-IL" b="0" dirty="0"/>
              <a:t>כמובן שניתן להציג תרחישים שונים או להוסיף מאפיינים שיותר רלבנטיים ומתאימים למוסד שלכם.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39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418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baseline="0" dirty="0"/>
              <a:t>זהו שקף הסבר על המצגת והוא מיועד עבורכם (המבצעים את ההדרכה)  בלבד.</a:t>
            </a:r>
            <a:r>
              <a:rPr lang="en-US" b="0" baseline="0" dirty="0"/>
              <a:t/>
            </a:r>
            <a:br>
              <a:rPr lang="en-US" b="0" baseline="0" dirty="0"/>
            </a:br>
            <a:r>
              <a:rPr lang="he-IL" b="0" baseline="0" dirty="0"/>
              <a:t>לפני העברת ההדרכה לעובדים </a:t>
            </a:r>
            <a:r>
              <a:rPr lang="he-IL" b="1" u="sng" baseline="0" dirty="0"/>
              <a:t>קראו</a:t>
            </a:r>
            <a:r>
              <a:rPr lang="he-IL" b="1" baseline="0" dirty="0"/>
              <a:t> </a:t>
            </a:r>
            <a:r>
              <a:rPr lang="he-IL" b="0" baseline="0" dirty="0"/>
              <a:t>את השקף ולאחר מכן </a:t>
            </a:r>
            <a:r>
              <a:rPr lang="he-IL" b="1" u="sng" baseline="0" dirty="0"/>
              <a:t>הסתירו</a:t>
            </a:r>
            <a:r>
              <a:rPr lang="he-IL" b="0" u="none" baseline="0" dirty="0"/>
              <a:t> </a:t>
            </a:r>
            <a:r>
              <a:rPr lang="he-IL" b="0" baseline="0" dirty="0"/>
              <a:t>אותו, כדי שלא יופיע בהצגה לעובדים.</a:t>
            </a:r>
          </a:p>
          <a:p>
            <a:endParaRPr lang="he-IL" b="0" baseline="0" dirty="0"/>
          </a:p>
          <a:p>
            <a:endParaRPr lang="he-IL" dirty="0"/>
          </a:p>
          <a:p>
            <a:endParaRPr lang="he-IL" b="0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28069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40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17817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baseline="0" dirty="0"/>
              <a:t>זהו שקף הסבר על המצגת והוא מיועד עבורכם (המבצעים את ההדרכה)  בלבד.</a:t>
            </a:r>
            <a:r>
              <a:rPr lang="en-US" b="0" baseline="0" dirty="0"/>
              <a:t/>
            </a:r>
            <a:br>
              <a:rPr lang="en-US" b="0" baseline="0" dirty="0"/>
            </a:br>
            <a:r>
              <a:rPr lang="he-IL" b="0" baseline="0" dirty="0"/>
              <a:t>לפני העברת ההדרכה לעובדים </a:t>
            </a:r>
            <a:r>
              <a:rPr lang="he-IL" b="1" u="sng" baseline="0" dirty="0"/>
              <a:t>קראו</a:t>
            </a:r>
            <a:r>
              <a:rPr lang="he-IL" b="1" baseline="0" dirty="0"/>
              <a:t> </a:t>
            </a:r>
            <a:r>
              <a:rPr lang="he-IL" b="0" baseline="0" dirty="0"/>
              <a:t>את השקף ולאחר מכן </a:t>
            </a:r>
            <a:r>
              <a:rPr lang="he-IL" b="1" u="sng" baseline="0" dirty="0"/>
              <a:t>הסתירו</a:t>
            </a:r>
            <a:r>
              <a:rPr lang="he-IL" b="0" u="none" baseline="0" dirty="0"/>
              <a:t> </a:t>
            </a:r>
            <a:r>
              <a:rPr lang="he-IL" b="0" baseline="0" dirty="0"/>
              <a:t>אותו, כדי שלא יופיע בהצגה לעובדים.</a:t>
            </a:r>
          </a:p>
          <a:p>
            <a:endParaRPr lang="he-IL" b="0" baseline="0" dirty="0"/>
          </a:p>
          <a:p>
            <a:endParaRPr lang="he-IL" dirty="0"/>
          </a:p>
          <a:p>
            <a:endParaRPr lang="he-IL" b="0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02692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baseline="0" dirty="0"/>
              <a:t>זהו שקף הסבר על המצגת והוא מיועד עבורכם (המבצעים את ההדרכה)  בלבד.</a:t>
            </a:r>
            <a:r>
              <a:rPr lang="en-US" b="0" baseline="0" dirty="0"/>
              <a:t/>
            </a:r>
            <a:br>
              <a:rPr lang="en-US" b="0" baseline="0" dirty="0"/>
            </a:br>
            <a:r>
              <a:rPr lang="he-IL" b="0" baseline="0" dirty="0"/>
              <a:t>לפני העברת ההדרכה לעובדים </a:t>
            </a:r>
            <a:r>
              <a:rPr lang="he-IL" b="1" u="sng" baseline="0" dirty="0"/>
              <a:t>קראו</a:t>
            </a:r>
            <a:r>
              <a:rPr lang="he-IL" b="1" baseline="0" dirty="0"/>
              <a:t> </a:t>
            </a:r>
            <a:r>
              <a:rPr lang="he-IL" b="0" baseline="0" dirty="0"/>
              <a:t>את השקף ולאחר מכן </a:t>
            </a:r>
            <a:r>
              <a:rPr lang="he-IL" b="1" u="sng" baseline="0" dirty="0"/>
              <a:t>הסתירו</a:t>
            </a:r>
            <a:r>
              <a:rPr lang="he-IL" b="0" u="none" baseline="0" dirty="0"/>
              <a:t> </a:t>
            </a:r>
            <a:r>
              <a:rPr lang="he-IL" b="0" baseline="0" dirty="0"/>
              <a:t>אותו, כדי שלא יופיע בהצגה לעובדים.</a:t>
            </a:r>
          </a:p>
          <a:p>
            <a:endParaRPr lang="he-IL" b="0" baseline="0" dirty="0"/>
          </a:p>
          <a:p>
            <a:endParaRPr lang="he-IL" dirty="0"/>
          </a:p>
          <a:p>
            <a:endParaRPr lang="he-IL" b="0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6309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r>
              <a:rPr lang="he-IL" dirty="0"/>
              <a:t>הסבירו כי ההדרכה </a:t>
            </a:r>
            <a:r>
              <a:rPr lang="he-IL" dirty="0" smtClean="0"/>
              <a:t>תעסוק </a:t>
            </a:r>
            <a:r>
              <a:rPr lang="he-IL" dirty="0"/>
              <a:t>בנושא היערכות להתפרצות פנדמיה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8732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הציגו </a:t>
            </a:r>
            <a:r>
              <a:rPr lang="he-IL" dirty="0"/>
              <a:t>בפני העובדים את מטרת ההדרכה ואת הנושאים בהם תעסוק</a:t>
            </a:r>
            <a:endParaRPr lang="he-IL" baseline="0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4863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הנחיות</a:t>
            </a:r>
            <a:r>
              <a:rPr lang="he-IL" b="1" baseline="0" dirty="0"/>
              <a:t> להעברת המצגת: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שאלו: 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האם מישהו יודע מהי פנדמיה?</a:t>
            </a:r>
          </a:p>
          <a:p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ציינו כי ההדרכה מתאימה לכל מצב פנדמיה ולא רק לנגיף הקורונה </a:t>
            </a:r>
            <a:r>
              <a:rPr lang="he-I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איתו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אנו מתמודדם כיום</a:t>
            </a:r>
            <a:endParaRPr lang="he-IL" dirty="0"/>
          </a:p>
          <a:p>
            <a:endParaRPr lang="he-IL" b="1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DB84-A652-429C-A719-BF887BA4CE1F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3039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30936-CC03-4F36-96C7-7B0B32069926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793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CEC3-4D2D-4F32-A279-974A28ED48B3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  <p:sp>
        <p:nvSpPr>
          <p:cNvPr id="6" name="מלבן 5"/>
          <p:cNvSpPr/>
          <p:nvPr userDrawn="1"/>
        </p:nvSpPr>
        <p:spPr>
          <a:xfrm>
            <a:off x="0" y="-19844"/>
            <a:ext cx="12192000" cy="6877844"/>
          </a:xfrm>
          <a:prstGeom prst="rect">
            <a:avLst/>
          </a:prstGeom>
          <a:gradFill flip="none" rotWithShape="1">
            <a:gsLst>
              <a:gs pos="14000">
                <a:srgbClr val="2BA4D5"/>
              </a:gs>
              <a:gs pos="45000">
                <a:srgbClr val="69BFE1"/>
              </a:gs>
              <a:gs pos="90000">
                <a:srgbClr val="C0E4F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 userDrawn="1"/>
        </p:nvSpPr>
        <p:spPr>
          <a:xfrm>
            <a:off x="385166" y="364598"/>
            <a:ext cx="11404121" cy="6211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157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CEC3-4D2D-4F32-A279-974A28ED48B3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  <p:sp>
        <p:nvSpPr>
          <p:cNvPr id="6" name="מלבן 5"/>
          <p:cNvSpPr/>
          <p:nvPr userDrawn="1"/>
        </p:nvSpPr>
        <p:spPr>
          <a:xfrm>
            <a:off x="0" y="-19844"/>
            <a:ext cx="12192000" cy="6877844"/>
          </a:xfrm>
          <a:prstGeom prst="rect">
            <a:avLst/>
          </a:prstGeom>
          <a:gradFill flip="none" rotWithShape="1">
            <a:gsLst>
              <a:gs pos="14000">
                <a:srgbClr val="302A75"/>
              </a:gs>
              <a:gs pos="45000">
                <a:srgbClr val="6159C3"/>
              </a:gs>
              <a:gs pos="90000">
                <a:srgbClr val="AEAAE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 userDrawn="1"/>
        </p:nvSpPr>
        <p:spPr>
          <a:xfrm>
            <a:off x="385166" y="364598"/>
            <a:ext cx="11404121" cy="6211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847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0985-466C-42F1-9CF8-53E7DC4185F1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  <p:sp>
        <p:nvSpPr>
          <p:cNvPr id="7" name="מלבן 6"/>
          <p:cNvSpPr/>
          <p:nvPr userDrawn="1"/>
        </p:nvSpPr>
        <p:spPr>
          <a:xfrm>
            <a:off x="0" y="-19844"/>
            <a:ext cx="12192000" cy="6877844"/>
          </a:xfrm>
          <a:prstGeom prst="rect">
            <a:avLst/>
          </a:prstGeom>
          <a:gradFill flip="none" rotWithShape="1">
            <a:gsLst>
              <a:gs pos="0">
                <a:srgbClr val="DA6B68"/>
              </a:gs>
              <a:gs pos="45000">
                <a:srgbClr val="E08280"/>
              </a:gs>
              <a:gs pos="90000">
                <a:srgbClr val="EBB0A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 userDrawn="1"/>
        </p:nvSpPr>
        <p:spPr>
          <a:xfrm>
            <a:off x="385166" y="364598"/>
            <a:ext cx="11404121" cy="6211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354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AD00-8939-4182-B62B-330D9E03F0A0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3" b="1004"/>
          <a:stretch/>
        </p:blipFill>
        <p:spPr>
          <a:xfrm>
            <a:off x="-23755" y="-35170"/>
            <a:ext cx="12239510" cy="689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5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F799A-0582-4B36-A523-9F424CE070FE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1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5647-F105-4482-A2D5-B587F35CD616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92704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C21D-DBF8-4AA5-9843-B2D7425A8CD9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4772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BD4B-3371-4BE5-ADCA-7477EA16AFA3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95679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2A496-2FD9-4427-B7CD-9EBE56BD9A8A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6877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BFC79-394D-47BF-A5D3-D8A57500B257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124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9E64A-4B43-4819-8F3C-108E61B530D5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037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E82D-712B-4ECF-BE72-AC53EE29FD34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9110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2EEFE-038B-4DF3-8090-7A00ACFACE65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326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CEC3-4D2D-4F32-A279-974A28ED48B3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  <p:sp>
        <p:nvSpPr>
          <p:cNvPr id="6" name="מלבן 5"/>
          <p:cNvSpPr/>
          <p:nvPr userDrawn="1"/>
        </p:nvSpPr>
        <p:spPr>
          <a:xfrm>
            <a:off x="0" y="-19844"/>
            <a:ext cx="12192000" cy="6877844"/>
          </a:xfrm>
          <a:prstGeom prst="rect">
            <a:avLst/>
          </a:prstGeom>
          <a:gradFill flip="none" rotWithShape="1">
            <a:gsLst>
              <a:gs pos="14000">
                <a:srgbClr val="2BA4D5"/>
              </a:gs>
              <a:gs pos="45000">
                <a:srgbClr val="69BFE1"/>
              </a:gs>
              <a:gs pos="90000">
                <a:srgbClr val="C0E4F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6093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CEC3-4D2D-4F32-A279-974A28ED48B3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  <p:sp>
        <p:nvSpPr>
          <p:cNvPr id="6" name="מלבן 5"/>
          <p:cNvSpPr/>
          <p:nvPr userDrawn="1"/>
        </p:nvSpPr>
        <p:spPr>
          <a:xfrm>
            <a:off x="0" y="-19844"/>
            <a:ext cx="12192000" cy="6877844"/>
          </a:xfrm>
          <a:prstGeom prst="rect">
            <a:avLst/>
          </a:prstGeom>
          <a:gradFill flip="none" rotWithShape="1">
            <a:gsLst>
              <a:gs pos="14000">
                <a:srgbClr val="302A75"/>
              </a:gs>
              <a:gs pos="45000">
                <a:srgbClr val="6159C3"/>
              </a:gs>
              <a:gs pos="90000">
                <a:srgbClr val="AEAAE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3838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0985-466C-42F1-9CF8-53E7DC4185F1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‹#›</a:t>
            </a:fld>
            <a:endParaRPr lang="he-IL"/>
          </a:p>
        </p:txBody>
      </p:sp>
      <p:sp>
        <p:nvSpPr>
          <p:cNvPr id="7" name="מלבן 6"/>
          <p:cNvSpPr/>
          <p:nvPr userDrawn="1"/>
        </p:nvSpPr>
        <p:spPr>
          <a:xfrm>
            <a:off x="0" y="-19844"/>
            <a:ext cx="12192000" cy="6877844"/>
          </a:xfrm>
          <a:prstGeom prst="rect">
            <a:avLst/>
          </a:prstGeom>
          <a:gradFill flip="none" rotWithShape="1">
            <a:gsLst>
              <a:gs pos="0">
                <a:srgbClr val="DA6B68"/>
              </a:gs>
              <a:gs pos="45000">
                <a:srgbClr val="E08280"/>
              </a:gs>
              <a:gs pos="90000">
                <a:srgbClr val="EBB0A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6138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E45AE-EFFF-4683-A260-EFB911AE4CE7}" type="datetime8">
              <a:rPr lang="he-IL" smtClean="0"/>
              <a:t>30 נובמבר 20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28875" y="6458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2D9985A3-384D-48BE-A933-31D70DEFD462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417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0" r:id="rId9"/>
    <p:sldLayoutId id="2147483663" r:id="rId10"/>
    <p:sldLayoutId id="2147483664" r:id="rId11"/>
    <p:sldLayoutId id="2147483665" r:id="rId12"/>
    <p:sldLayoutId id="2147483661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12" Type="http://schemas.microsoft.com/office/2007/relationships/hdphoto" Target="../media/hdphoto10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4.png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12" Type="http://schemas.microsoft.com/office/2007/relationships/hdphoto" Target="../media/hdphoto12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microsoft.com/office/2007/relationships/hdphoto" Target="../media/hdphoto11.wdp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microsoft.com/office/2007/relationships/hdphoto" Target="../media/hdphoto13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microsoft.com/office/2007/relationships/hdphoto" Target="../media/hdphoto14.wdp"/><Relationship Id="rId4" Type="http://schemas.openxmlformats.org/officeDocument/2006/relationships/image" Target="../media/image4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atadashboard.health.gov.il/COVID-19/general?utm_source=go.gov.il&amp;utm_medium=referral" TargetMode="External"/><Relationship Id="rId5" Type="http://schemas.openxmlformats.org/officeDocument/2006/relationships/image" Target="../media/image55.png"/><Relationship Id="rId10" Type="http://schemas.microsoft.com/office/2007/relationships/hdphoto" Target="../media/hdphoto15.wdp"/><Relationship Id="rId4" Type="http://schemas.openxmlformats.org/officeDocument/2006/relationships/image" Target="../media/image4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8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sv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10" Type="http://schemas.openxmlformats.org/officeDocument/2006/relationships/image" Target="../media/image62.svg"/><Relationship Id="rId4" Type="http://schemas.openxmlformats.org/officeDocument/2006/relationships/image" Target="../media/image4.png"/><Relationship Id="rId9" Type="http://schemas.openxmlformats.org/officeDocument/2006/relationships/image" Target="../media/image61.png"/><Relationship Id="rId14" Type="http://schemas.openxmlformats.org/officeDocument/2006/relationships/image" Target="../media/image6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sv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image" Target="../media/image60.sv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7.jpeg"/><Relationship Id="rId7" Type="http://schemas.microsoft.com/office/2007/relationships/hdphoto" Target="../media/hdphoto1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8.png"/><Relationship Id="rId4" Type="http://schemas.microsoft.com/office/2007/relationships/hdphoto" Target="../media/hdphoto16.wdp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9.png"/><Relationship Id="rId3" Type="http://schemas.openxmlformats.org/officeDocument/2006/relationships/image" Target="../media/image73.jpeg"/><Relationship Id="rId7" Type="http://schemas.openxmlformats.org/officeDocument/2006/relationships/image" Target="../media/image75.png"/><Relationship Id="rId12" Type="http://schemas.microsoft.com/office/2007/relationships/hdphoto" Target="../media/hdphoto18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image" Target="../media/image78.png"/><Relationship Id="rId5" Type="http://schemas.openxmlformats.org/officeDocument/2006/relationships/image" Target="../media/image3.png"/><Relationship Id="rId10" Type="http://schemas.microsoft.com/office/2007/relationships/hdphoto" Target="../media/hdphoto17.wdp"/><Relationship Id="rId4" Type="http://schemas.openxmlformats.org/officeDocument/2006/relationships/image" Target="../media/image74.png"/><Relationship Id="rId9" Type="http://schemas.openxmlformats.org/officeDocument/2006/relationships/image" Target="../media/image77.png"/><Relationship Id="rId14" Type="http://schemas.microsoft.com/office/2007/relationships/hdphoto" Target="../media/hdphoto19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4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0.wdp"/><Relationship Id="rId5" Type="http://schemas.openxmlformats.org/officeDocument/2006/relationships/image" Target="../media/image8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1.wdp"/><Relationship Id="rId5" Type="http://schemas.openxmlformats.org/officeDocument/2006/relationships/image" Target="../media/image8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video" Target="https://www.youtube.com/embed/7e792GucbHg" TargetMode="External"/><Relationship Id="rId7" Type="http://schemas.openxmlformats.org/officeDocument/2006/relationships/image" Target="../media/image4.png"/><Relationship Id="rId2" Type="http://schemas.openxmlformats.org/officeDocument/2006/relationships/video" Target="https://www.youtube.com/embed/vO-0iQlNw6U" TargetMode="External"/><Relationship Id="rId1" Type="http://schemas.openxmlformats.org/officeDocument/2006/relationships/video" Target="https://www.youtube.com/embed/j1WQ-uq7s2U" TargetMode="Externa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watch?v=7e792GucbHg&amp;feature=youtu.be&amp;ab_channel=%D7%9E%D7%A9%D7%A8%D7%93%D7%94%D7%91%D7%A8%D7%99%D7%90%D7%95%D7%AA-MinistryofhealthIsrael" TargetMode="External"/><Relationship Id="rId5" Type="http://schemas.openxmlformats.org/officeDocument/2006/relationships/notesSlide" Target="../notesSlides/notesSlide40.xml"/><Relationship Id="rId10" Type="http://schemas.openxmlformats.org/officeDocument/2006/relationships/hyperlink" Target="https://www.youtube.com/watch?v=vO-0iQlNw6U&amp;feature=youtu.be&amp;ab_channel=KipaVod" TargetMode="External"/><Relationship Id="rId4" Type="http://schemas.openxmlformats.org/officeDocument/2006/relationships/slideLayout" Target="../slideLayouts/slideLayout11.xml"/><Relationship Id="rId9" Type="http://schemas.openxmlformats.org/officeDocument/2006/relationships/hyperlink" Target="https://www.youtube.com/watch?v=j1WQ-uq7s2U&amp;feature=youtu.be&amp;ab_channel=4CASTPH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08190" y="295452"/>
            <a:ext cx="8188075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solidFill>
                  <a:schemeClr val="bg1"/>
                </a:solidFill>
                <a:latin typeface="Heebo Black" panose="00000A00000000000000" pitchFamily="2" charset="-79"/>
              </a:rPr>
              <a:t>הדרכה בנושא</a:t>
            </a:r>
          </a:p>
          <a:p>
            <a:pPr algn="ctr"/>
            <a:r>
              <a:rPr lang="he-IL" sz="5400" b="1" dirty="0">
                <a:solidFill>
                  <a:schemeClr val="bg1"/>
                </a:solidFill>
                <a:latin typeface="Heebo Black" panose="00000A00000000000000" pitchFamily="2" charset="-79"/>
              </a:rPr>
              <a:t>התפרצות פנדמיה</a:t>
            </a:r>
            <a:endParaRPr lang="aa-ET" sz="5400" b="1" dirty="0">
              <a:solidFill>
                <a:schemeClr val="bg1"/>
              </a:solidFill>
              <a:latin typeface="Heebo Black" panose="00000A00000000000000" pitchFamily="2" charset="-79"/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1</a:t>
            </a:fld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2035"/>
            <a:ext cx="4350338" cy="6891051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xmlns="" id="{E13005D7-2D3F-4CA7-835D-28BA4B14FB8C}"/>
              </a:ext>
            </a:extLst>
          </p:cNvPr>
          <p:cNvSpPr txBox="1"/>
          <p:nvPr/>
        </p:nvSpPr>
        <p:spPr>
          <a:xfrm>
            <a:off x="5226631" y="2423220"/>
            <a:ext cx="6233532" cy="21544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200" dirty="0">
                <a:solidFill>
                  <a:schemeClr val="bg1"/>
                </a:solidFill>
              </a:rPr>
              <a:t>לפניך מצגת להדרכה במוסד. </a:t>
            </a:r>
          </a:p>
          <a:p>
            <a:r>
              <a:rPr lang="he-IL" sz="2200" dirty="0">
                <a:solidFill>
                  <a:schemeClr val="bg1"/>
                </a:solidFill>
              </a:rPr>
              <a:t>המצגת מחולקת לשני חלקים:</a:t>
            </a:r>
          </a:p>
          <a:p>
            <a:r>
              <a:rPr lang="he-IL" sz="2200" dirty="0">
                <a:solidFill>
                  <a:schemeClr val="bg1"/>
                </a:solidFill>
              </a:rPr>
              <a:t>חלק א' - שקפי הנחיות למעבירי ההדרכה בלבד 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he-IL" sz="2200" dirty="0">
                <a:solidFill>
                  <a:schemeClr val="bg1"/>
                </a:solidFill>
              </a:rPr>
              <a:t>              (הסתר/י  אחרי שתקרא/י אותם לעומק). </a:t>
            </a:r>
          </a:p>
          <a:p>
            <a:r>
              <a:rPr lang="he-IL" sz="2200" dirty="0">
                <a:solidFill>
                  <a:schemeClr val="bg1"/>
                </a:solidFill>
              </a:rPr>
              <a:t>חלק ב' - שקפים להצגה. </a:t>
            </a:r>
          </a:p>
          <a:p>
            <a:r>
              <a:rPr lang="he-IL" sz="2200" dirty="0">
                <a:solidFill>
                  <a:schemeClr val="bg1"/>
                </a:solidFill>
              </a:rPr>
              <a:t>					</a:t>
            </a:r>
            <a:r>
              <a:rPr lang="he-IL" sz="2400" b="1" dirty="0">
                <a:solidFill>
                  <a:schemeClr val="bg1"/>
                </a:solidFill>
              </a:rPr>
              <a:t>בהצלחה</a:t>
            </a:r>
          </a:p>
        </p:txBody>
      </p:sp>
      <p:sp>
        <p:nvSpPr>
          <p:cNvPr id="12" name="מלבן 11"/>
          <p:cNvSpPr/>
          <p:nvPr/>
        </p:nvSpPr>
        <p:spPr>
          <a:xfrm>
            <a:off x="4788709" y="5317608"/>
            <a:ext cx="7627035" cy="10282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4" name="קבוצה 13"/>
          <p:cNvGrpSpPr/>
          <p:nvPr/>
        </p:nvGrpSpPr>
        <p:grpSpPr>
          <a:xfrm>
            <a:off x="7175533" y="5477359"/>
            <a:ext cx="3321737" cy="717609"/>
            <a:chOff x="4343659" y="5776301"/>
            <a:chExt cx="3321737" cy="717609"/>
          </a:xfrm>
        </p:grpSpPr>
        <p:pic>
          <p:nvPicPr>
            <p:cNvPr id="15" name="תמונה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16" name="תמונה 1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71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41"/>
          <a:stretch/>
        </p:blipFill>
        <p:spPr>
          <a:xfrm>
            <a:off x="372201" y="359923"/>
            <a:ext cx="11436823" cy="6231946"/>
          </a:xfrm>
          <a:prstGeom prst="rect">
            <a:avLst/>
          </a:prstGeom>
        </p:spPr>
      </p:pic>
      <p:sp>
        <p:nvSpPr>
          <p:cNvPr id="13" name="מלבן 12"/>
          <p:cNvSpPr/>
          <p:nvPr/>
        </p:nvSpPr>
        <p:spPr>
          <a:xfrm>
            <a:off x="41899" y="244690"/>
            <a:ext cx="121812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400" b="1" dirty="0">
                <a:solidFill>
                  <a:schemeClr val="bg1"/>
                </a:solidFill>
              </a:rPr>
              <a:t>תזכורת לתסמינים של פנדמיית קורונה</a:t>
            </a:r>
            <a:endParaRPr lang="he-IL" sz="4000" dirty="0">
              <a:solidFill>
                <a:schemeClr val="bg1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10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26" name="תמונה 2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7" name="מלבן 6"/>
          <p:cNvSpPr/>
          <p:nvPr/>
        </p:nvSpPr>
        <p:spPr>
          <a:xfrm>
            <a:off x="372201" y="2487305"/>
            <a:ext cx="11436823" cy="941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>
            <a:hlinkClick r:id="rId6" action="ppaction://hlinksldjump"/>
          </p:cNvPr>
          <p:cNvSpPr/>
          <p:nvPr/>
        </p:nvSpPr>
        <p:spPr>
          <a:xfrm>
            <a:off x="6810233" y="928048"/>
            <a:ext cx="4649930" cy="4558352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>
            <a:hlinkClick r:id="rId6" action="ppaction://hlinksldjump"/>
          </p:cNvPr>
          <p:cNvSpPr/>
          <p:nvPr/>
        </p:nvSpPr>
        <p:spPr>
          <a:xfrm>
            <a:off x="3654601" y="928048"/>
            <a:ext cx="34174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chemeClr val="bg1"/>
                </a:solidFill>
              </a:rPr>
              <a:t>לחצו על זכוכית המגדלת </a:t>
            </a:r>
            <a:r>
              <a:rPr lang="en-US" sz="2800" dirty="0">
                <a:solidFill>
                  <a:schemeClr val="bg1"/>
                </a:solidFill>
              </a:rPr>
              <a:t/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he-IL" sz="2800" dirty="0">
                <a:solidFill>
                  <a:schemeClr val="bg1"/>
                </a:solidFill>
              </a:rPr>
              <a:t>כדי להיזכר בתסמינים</a:t>
            </a:r>
            <a:endParaRPr lang="he-I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12"/>
          <p:cNvSpPr/>
          <p:nvPr/>
        </p:nvSpPr>
        <p:spPr>
          <a:xfrm>
            <a:off x="41899" y="454013"/>
            <a:ext cx="12181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מהם תסמיני הקורונה? (מתוך אתר משרד הבריאות)</a:t>
            </a: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11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26" name="תמונה 2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7" name="מלבן 6"/>
          <p:cNvSpPr/>
          <p:nvPr/>
        </p:nvSpPr>
        <p:spPr>
          <a:xfrm>
            <a:off x="372201" y="2487305"/>
            <a:ext cx="11436823" cy="941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/>
          <p:cNvSpPr/>
          <p:nvPr/>
        </p:nvSpPr>
        <p:spPr>
          <a:xfrm>
            <a:off x="372202" y="1683839"/>
            <a:ext cx="1011921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200" dirty="0"/>
              <a:t>התסמינים השכיחים ביותר של המחלה הם:</a:t>
            </a:r>
          </a:p>
          <a:p>
            <a:pPr lvl="1"/>
            <a:r>
              <a:rPr lang="he-IL" sz="2200" dirty="0"/>
              <a:t> חום, עייפות ושיעול יבש, </a:t>
            </a:r>
          </a:p>
          <a:p>
            <a:pPr lvl="1"/>
            <a:r>
              <a:rPr lang="he-IL" sz="2200" dirty="0"/>
              <a:t>כאבי שרירים, כאבי ראש, כאבי גרון ואובדן חושי הטעם והריח.</a:t>
            </a:r>
            <a:br>
              <a:rPr lang="he-IL" sz="2200" dirty="0"/>
            </a:br>
            <a:r>
              <a:rPr lang="en-US" sz="2000" dirty="0"/>
              <a:t>				</a:t>
            </a:r>
            <a:endParaRPr lang="he-IL" sz="2000" dirty="0"/>
          </a:p>
          <a:p>
            <a:r>
              <a:rPr lang="he-IL" sz="2200" dirty="0"/>
              <a:t>אחד מכל שישה חולים מאובחנים יפתח מחלה קשה שתתבטא בקשיי נשימה. </a:t>
            </a:r>
          </a:p>
          <a:p>
            <a:endParaRPr lang="he-IL" sz="1200" dirty="0"/>
          </a:p>
          <a:p>
            <a:r>
              <a:rPr lang="he-IL" sz="2200" dirty="0"/>
              <a:t>במקרים החמורים ביותר המחלה עלולה להוביל לדלקת ריאות קשה, לתסמונת נשימתית חמורה,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he-IL" sz="2200" dirty="0"/>
              <a:t>לאי ספיקת כליות ואף למוות.</a:t>
            </a:r>
          </a:p>
          <a:p>
            <a:endParaRPr lang="he-IL" sz="1200" dirty="0"/>
          </a:p>
          <a:p>
            <a:r>
              <a:rPr lang="he-IL" sz="2200" dirty="0"/>
              <a:t>חלק משמעותי מן הנדבקים בנגיף הקורונה אינם מפתחים תסמינים כלל.</a:t>
            </a:r>
          </a:p>
          <a:p>
            <a:endParaRPr lang="he-IL" sz="1200" dirty="0"/>
          </a:p>
          <a:p>
            <a:r>
              <a:rPr lang="he-IL" sz="2200" dirty="0"/>
              <a:t>לרוב לא ניתן להבדיל בין הדבקה בנגיף קורונה לבין מחלות נשימתיות אחרות ללא בדיקה ייעודית.</a:t>
            </a:r>
          </a:p>
          <a:p>
            <a:endParaRPr lang="he-IL" sz="1400" dirty="0"/>
          </a:p>
          <a:p>
            <a:r>
              <a:rPr lang="he-IL" sz="2200" dirty="0"/>
              <a:t>חשוב לציין כי כל הזמן לומדים על </a:t>
            </a:r>
            <a:r>
              <a:rPr lang="he-IL" sz="2200" dirty="0" err="1"/>
              <a:t>הוירוס</a:t>
            </a:r>
            <a:r>
              <a:rPr lang="he-IL" sz="2200" dirty="0"/>
              <a:t> עוד פרטים. </a:t>
            </a:r>
          </a:p>
        </p:txBody>
      </p:sp>
      <p:sp>
        <p:nvSpPr>
          <p:cNvPr id="3" name="מלבן 2"/>
          <p:cNvSpPr/>
          <p:nvPr/>
        </p:nvSpPr>
        <p:spPr>
          <a:xfrm>
            <a:off x="5959939" y="1286681"/>
            <a:ext cx="55002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200" b="1" dirty="0"/>
              <a:t>בקרב החולים סימני המחלה דומים לאלו של שפעת. 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963" y="3661559"/>
            <a:ext cx="489385" cy="51162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2795" y="4362419"/>
            <a:ext cx="599438" cy="743303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0999" y="1640457"/>
            <a:ext cx="709222" cy="879036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7771" y="2608464"/>
            <a:ext cx="698121" cy="843563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2795" y="5294953"/>
            <a:ext cx="668741" cy="67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12"/>
          <p:cNvSpPr/>
          <p:nvPr/>
        </p:nvSpPr>
        <p:spPr>
          <a:xfrm>
            <a:off x="372201" y="1286526"/>
            <a:ext cx="114368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b="1" dirty="0">
                <a:solidFill>
                  <a:srgbClr val="302A75"/>
                </a:solidFill>
              </a:rPr>
              <a:t>כדי לשמור על הדיירים שלנו, אנו נערכנו למצב של </a:t>
            </a:r>
            <a:r>
              <a:rPr lang="en-US" sz="3600" b="1" dirty="0">
                <a:solidFill>
                  <a:srgbClr val="302A75"/>
                </a:solidFill>
              </a:rPr>
              <a:t/>
            </a:r>
            <a:br>
              <a:rPr lang="en-US" sz="3600" b="1" dirty="0">
                <a:solidFill>
                  <a:srgbClr val="302A75"/>
                </a:solidFill>
              </a:rPr>
            </a:br>
            <a:r>
              <a:rPr lang="he-IL" sz="3600" b="1" dirty="0">
                <a:solidFill>
                  <a:srgbClr val="302A75"/>
                </a:solidFill>
              </a:rPr>
              <a:t>התפרצות פנדמיה ואתם חלק מההיערכות הזו.</a:t>
            </a:r>
            <a:br>
              <a:rPr lang="he-IL" sz="3600" b="1" dirty="0">
                <a:solidFill>
                  <a:srgbClr val="302A75"/>
                </a:solidFill>
              </a:rPr>
            </a:br>
            <a:r>
              <a:rPr lang="he-IL" sz="3200" dirty="0">
                <a:solidFill>
                  <a:srgbClr val="302A75"/>
                </a:solidFill>
              </a:rPr>
              <a:t/>
            </a:r>
            <a:br>
              <a:rPr lang="he-IL" sz="3200" dirty="0">
                <a:solidFill>
                  <a:srgbClr val="302A75"/>
                </a:solidFill>
              </a:rPr>
            </a:br>
            <a:r>
              <a:rPr lang="he-IL" sz="3200" dirty="0">
                <a:solidFill>
                  <a:srgbClr val="302A75"/>
                </a:solidFill>
              </a:rPr>
              <a:t>חשוב שתכירו את התוכנית ומה התפקיד שלכם בזמן התפרצות, </a:t>
            </a:r>
            <a:r>
              <a:rPr lang="en-US" sz="3200" dirty="0">
                <a:solidFill>
                  <a:srgbClr val="302A75"/>
                </a:solidFill>
              </a:rPr>
              <a:t/>
            </a:r>
            <a:br>
              <a:rPr lang="en-US" sz="3200" dirty="0">
                <a:solidFill>
                  <a:srgbClr val="302A75"/>
                </a:solidFill>
              </a:rPr>
            </a:br>
            <a:r>
              <a:rPr lang="he-IL" sz="3200" dirty="0">
                <a:solidFill>
                  <a:srgbClr val="302A75"/>
                </a:solidFill>
              </a:rPr>
              <a:t>כך, נהיה כולנו מוכנים, ונוכל לשמור על הבית.</a:t>
            </a:r>
            <a:r>
              <a:rPr lang="he-IL" sz="3600" b="1" dirty="0">
                <a:solidFill>
                  <a:srgbClr val="302A75"/>
                </a:solidFill>
              </a:rPr>
              <a:t/>
            </a:r>
            <a:br>
              <a:rPr lang="he-IL" sz="3600" b="1" dirty="0">
                <a:solidFill>
                  <a:srgbClr val="302A75"/>
                </a:solidFill>
              </a:rPr>
            </a:br>
            <a:r>
              <a:rPr lang="he-IL" sz="3600" b="1" dirty="0">
                <a:solidFill>
                  <a:srgbClr val="302A75"/>
                </a:solidFill>
              </a:rPr>
              <a:t/>
            </a:r>
            <a:br>
              <a:rPr lang="he-IL" sz="3600" b="1" dirty="0">
                <a:solidFill>
                  <a:srgbClr val="302A75"/>
                </a:solidFill>
              </a:rPr>
            </a:br>
            <a:endParaRPr lang="he-IL" sz="3600" b="1" dirty="0">
              <a:solidFill>
                <a:srgbClr val="302A75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12</a:t>
            </a:fld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372201" y="2487305"/>
            <a:ext cx="11436823" cy="941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7" name="קבוצה 16"/>
          <p:cNvGrpSpPr/>
          <p:nvPr/>
        </p:nvGrpSpPr>
        <p:grpSpPr>
          <a:xfrm>
            <a:off x="4575153" y="452392"/>
            <a:ext cx="3321737" cy="717609"/>
            <a:chOff x="4343659" y="5776301"/>
            <a:chExt cx="3321737" cy="717609"/>
          </a:xfrm>
        </p:grpSpPr>
        <p:pic>
          <p:nvPicPr>
            <p:cNvPr id="18" name="תמונה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19" name="תמונה 1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5" name="קבוצה 4"/>
          <p:cNvGrpSpPr/>
          <p:nvPr/>
        </p:nvGrpSpPr>
        <p:grpSpPr>
          <a:xfrm>
            <a:off x="2178407" y="4071672"/>
            <a:ext cx="7908211" cy="2531995"/>
            <a:chOff x="1307040" y="4058810"/>
            <a:chExt cx="7908211" cy="2531995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4428" y="4291860"/>
              <a:ext cx="5172502" cy="2293558"/>
            </a:xfrm>
            <a:prstGeom prst="rect">
              <a:avLst/>
            </a:prstGeom>
          </p:spPr>
        </p:pic>
        <p:pic>
          <p:nvPicPr>
            <p:cNvPr id="2" name="תמונה 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3417" r="100000">
                          <a14:foregroundMark x1="64119" y1="19745" x2="66771" y2="39882"/>
                          <a14:foregroundMark x1="71451" y1="44892" x2="73479" y2="53438"/>
                          <a14:foregroundMark x1="48674" y1="47151" x2="47270" y2="557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9158" y="4058810"/>
              <a:ext cx="1596093" cy="2531995"/>
            </a:xfrm>
            <a:prstGeom prst="rect">
              <a:avLst/>
            </a:prstGeom>
          </p:spPr>
        </p:pic>
        <p:pic>
          <p:nvPicPr>
            <p:cNvPr id="10" name="תמונה 9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38125" y1="11143" x2="40250" y2="57946"/>
                          <a14:foregroundMark x1="65125" y1="52422" x2="91375" y2="64535"/>
                          <a14:foregroundMark x1="89500" y1="67054" x2="85750" y2="88372"/>
                          <a14:foregroundMark x1="81750" y1="93508" x2="74625" y2="99903"/>
                          <a14:foregroundMark x1="23711" y1="27851" x2="37801" y2="21220"/>
                          <a14:foregroundMark x1="51890" y1="27851" x2="43299" y2="21485"/>
                          <a14:foregroundMark x1="49485" y1="13793" x2="29553" y2="10610"/>
                          <a14:foregroundMark x1="20962" y1="86737" x2="19588" y2="97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9421" y="4291860"/>
              <a:ext cx="1777661" cy="2294135"/>
            </a:xfrm>
            <a:prstGeom prst="rect">
              <a:avLst/>
            </a:prstGeom>
          </p:spPr>
        </p:pic>
        <p:pic>
          <p:nvPicPr>
            <p:cNvPr id="3" name="תמונה 2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50" b="100000" l="0" r="100000">
                          <a14:foregroundMark x1="18987" y1="97606" x2="89030" y2="965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7040" y="4291860"/>
              <a:ext cx="1444761" cy="2293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466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xmlns="" id="{2BAFB5C5-8E07-4BE0-8707-6ECA0D7851FF}"/>
              </a:ext>
            </a:extLst>
          </p:cNvPr>
          <p:cNvSpPr txBox="1">
            <a:spLocks/>
          </p:cNvSpPr>
          <p:nvPr/>
        </p:nvSpPr>
        <p:spPr>
          <a:xfrm>
            <a:off x="874712" y="1366784"/>
            <a:ext cx="10515600" cy="48863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he-IL" sz="2200" dirty="0"/>
              <a:t>מדינת ישראל מקיימת הערכת מצב לאומית שמתעדכנת כל העת,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he-IL" sz="2200" dirty="0"/>
              <a:t>ומטרתה לאפשר לכל הגורמים להתארגן ולהיערך. אנחנו מתעדכנים כל הזמן בנתונים.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e-IL" sz="2200" b="1" dirty="0"/>
              <a:t>מה סביר שיקרה?</a:t>
            </a:r>
          </a:p>
          <a:p>
            <a:pPr marL="457200" lvl="1" indent="0">
              <a:buNone/>
            </a:pPr>
            <a:r>
              <a:rPr lang="he-IL" sz="2200" dirty="0"/>
              <a:t>תחלואה קלה - מאות אלפים בודדים במדינה.</a:t>
            </a:r>
          </a:p>
          <a:p>
            <a:pPr marL="457200" lvl="1" indent="0">
              <a:buNone/>
            </a:pPr>
            <a:r>
              <a:rPr lang="he-IL" sz="2200" dirty="0"/>
              <a:t>מאושפזים כתוצאה מהמחלה – עשרות אלפים בודדים.</a:t>
            </a:r>
          </a:p>
          <a:p>
            <a:pPr marL="457200" lvl="1" indent="0">
              <a:buNone/>
            </a:pPr>
            <a:r>
              <a:rPr lang="he-IL" sz="2200" dirty="0"/>
              <a:t>מונשמים – אלפים בודדים.</a:t>
            </a:r>
          </a:p>
          <a:p>
            <a:pPr marL="457200" lvl="1" indent="0">
              <a:buNone/>
            </a:pPr>
            <a:r>
              <a:rPr lang="he-IL" sz="2200" dirty="0"/>
              <a:t>תמותה </a:t>
            </a:r>
            <a:r>
              <a:rPr lang="en-IL" sz="2200" dirty="0"/>
              <a:t>–</a:t>
            </a:r>
            <a:r>
              <a:rPr lang="he-IL" sz="2200" dirty="0"/>
              <a:t> 2% מהאנשים אשר חלו. </a:t>
            </a:r>
          </a:p>
          <a:p>
            <a:endParaRPr lang="he-IL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e-IL" sz="2200" dirty="0"/>
              <a:t>חשוב - </a:t>
            </a:r>
            <a:r>
              <a:rPr lang="he-IL" sz="2200" b="1" dirty="0"/>
              <a:t>הנתונים האלה מתבססים על הערכת מצב לאומית שמתעדכנת.</a:t>
            </a:r>
          </a:p>
          <a:p>
            <a:pPr marL="0" indent="0">
              <a:buNone/>
            </a:pPr>
            <a:r>
              <a:rPr lang="he-IL" sz="2200" dirty="0"/>
              <a:t>היקפי מאומתים, חולים, מבודדים ומונשמים משתנה כל הזמן ולכן צריך להתעדכן באתר </a:t>
            </a:r>
          </a:p>
          <a:p>
            <a:pPr marL="0" indent="0">
              <a:buNone/>
            </a:pPr>
            <a:endParaRPr lang="he-IL" sz="2000" dirty="0">
              <a:solidFill>
                <a:srgbClr val="FF0000"/>
              </a:solidFill>
            </a:endParaRPr>
          </a:p>
          <a:p>
            <a:endParaRPr lang="he-IL" sz="2000" dirty="0"/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13</a:t>
            </a:fld>
            <a:endParaRPr lang="he-IL"/>
          </a:p>
        </p:txBody>
      </p:sp>
      <p:grpSp>
        <p:nvGrpSpPr>
          <p:cNvPr id="3" name="קבוצה 2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5" name="תמונה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6" name="מלבן 5"/>
          <p:cNvSpPr/>
          <p:nvPr/>
        </p:nvSpPr>
        <p:spPr>
          <a:xfrm>
            <a:off x="41899" y="454013"/>
            <a:ext cx="12181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אז למה נערכים במדינה? מה סביר שיקרה? 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899" y="2479371"/>
            <a:ext cx="386876" cy="15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xmlns="" id="{2BAFB5C5-8E07-4BE0-8707-6ECA0D7851FF}"/>
              </a:ext>
            </a:extLst>
          </p:cNvPr>
          <p:cNvSpPr txBox="1">
            <a:spLocks/>
          </p:cNvSpPr>
          <p:nvPr/>
        </p:nvSpPr>
        <p:spPr>
          <a:xfrm>
            <a:off x="821948" y="3910528"/>
            <a:ext cx="10495130" cy="23295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sz="2200" dirty="0"/>
              <a:t>חשוב - </a:t>
            </a:r>
            <a:r>
              <a:rPr lang="he-IL" sz="2200" b="1" dirty="0"/>
              <a:t>הנתונים האלה מתבססים על הערכת מצב לאומית שמתעדכנת כל העת</a:t>
            </a:r>
          </a:p>
          <a:p>
            <a:pPr marL="0" indent="0">
              <a:buNone/>
            </a:pPr>
            <a:r>
              <a:rPr lang="he-IL" sz="2200" dirty="0"/>
              <a:t>חשוב מאד לעדכן את הסטטוס הנוכחי במוסד שלנו: </a:t>
            </a:r>
          </a:p>
          <a:p>
            <a:pPr lvl="1"/>
            <a:r>
              <a:rPr lang="he-IL" sz="2200" dirty="0"/>
              <a:t>מצב התחלואה, החולים המוגדרים קשה, מונשמים בקרב הדיירים</a:t>
            </a:r>
          </a:p>
          <a:p>
            <a:pPr lvl="1"/>
            <a:r>
              <a:rPr lang="he-IL" sz="2200" dirty="0"/>
              <a:t>מצב התחלואה של צוות העובדים</a:t>
            </a:r>
          </a:p>
          <a:p>
            <a:pPr lvl="1"/>
            <a:r>
              <a:rPr lang="he-IL" sz="2200" dirty="0"/>
              <a:t>מצב התחלואה בקרב נותני השירות החיצוניים למוסד</a:t>
            </a:r>
          </a:p>
          <a:p>
            <a:endParaRPr lang="he-IL" sz="2000" dirty="0"/>
          </a:p>
          <a:p>
            <a:endParaRPr lang="he-IL" sz="2000" dirty="0"/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14</a:t>
            </a:fld>
            <a:endParaRPr lang="he-IL"/>
          </a:p>
        </p:txBody>
      </p:sp>
      <p:grpSp>
        <p:nvGrpSpPr>
          <p:cNvPr id="3" name="קבוצה 2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5" name="תמונה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6" name="מלבן 5"/>
          <p:cNvSpPr/>
          <p:nvPr/>
        </p:nvSpPr>
        <p:spPr>
          <a:xfrm>
            <a:off x="41899" y="454013"/>
            <a:ext cx="12181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מה עשוי לקרות אצלנו? למה אנחנו נערכים? </a:t>
            </a:r>
          </a:p>
        </p:txBody>
      </p:sp>
      <p:grpSp>
        <p:nvGrpSpPr>
          <p:cNvPr id="33" name="קבוצה 32"/>
          <p:cNvGrpSpPr/>
          <p:nvPr/>
        </p:nvGrpSpPr>
        <p:grpSpPr>
          <a:xfrm>
            <a:off x="9174915" y="1138445"/>
            <a:ext cx="1545222" cy="1788538"/>
            <a:chOff x="8048944" y="1233488"/>
            <a:chExt cx="1587299" cy="1888138"/>
          </a:xfrm>
        </p:grpSpPr>
        <p:sp>
          <p:nvSpPr>
            <p:cNvPr id="32" name="אליפסה 31"/>
            <p:cNvSpPr/>
            <p:nvPr/>
          </p:nvSpPr>
          <p:spPr>
            <a:xfrm>
              <a:off x="8200168" y="1495606"/>
              <a:ext cx="1436075" cy="1479884"/>
            </a:xfrm>
            <a:prstGeom prst="ellipse">
              <a:avLst/>
            </a:prstGeom>
            <a:solidFill>
              <a:srgbClr val="C5E0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20" name="תמונה 1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8944" y="1233488"/>
              <a:ext cx="1568424" cy="1888138"/>
            </a:xfrm>
            <a:prstGeom prst="rect">
              <a:avLst/>
            </a:prstGeom>
          </p:spPr>
        </p:pic>
      </p:grpSp>
      <p:sp>
        <p:nvSpPr>
          <p:cNvPr id="45" name="אליפסה 44"/>
          <p:cNvSpPr/>
          <p:nvPr/>
        </p:nvSpPr>
        <p:spPr>
          <a:xfrm>
            <a:off x="4018547" y="1463832"/>
            <a:ext cx="1528318" cy="1479884"/>
          </a:xfrm>
          <a:prstGeom prst="ellipse">
            <a:avLst/>
          </a:prstGeom>
          <a:solidFill>
            <a:srgbClr val="C5E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6" name="אליפסה 45"/>
          <p:cNvSpPr/>
          <p:nvPr/>
        </p:nvSpPr>
        <p:spPr>
          <a:xfrm>
            <a:off x="6772698" y="1541074"/>
            <a:ext cx="1303023" cy="1228694"/>
          </a:xfrm>
          <a:prstGeom prst="ellipse">
            <a:avLst/>
          </a:prstGeom>
          <a:solidFill>
            <a:srgbClr val="C5E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מלבן 36"/>
          <p:cNvSpPr/>
          <p:nvPr/>
        </p:nvSpPr>
        <p:spPr>
          <a:xfrm>
            <a:off x="9000497" y="2933338"/>
            <a:ext cx="23165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b="1" dirty="0"/>
              <a:t>תחלואה של 10% </a:t>
            </a:r>
          </a:p>
          <a:p>
            <a:pPr algn="ctr"/>
            <a:r>
              <a:rPr lang="he-IL" sz="2200" b="1" dirty="0"/>
              <a:t>מהמטופלים </a:t>
            </a:r>
          </a:p>
        </p:txBody>
      </p:sp>
      <p:sp>
        <p:nvSpPr>
          <p:cNvPr id="47" name="מלבן 46"/>
          <p:cNvSpPr/>
          <p:nvPr/>
        </p:nvSpPr>
        <p:spPr>
          <a:xfrm>
            <a:off x="5837390" y="2933338"/>
            <a:ext cx="32131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b="1" dirty="0"/>
              <a:t>10%</a:t>
            </a:r>
            <a:r>
              <a:rPr lang="en-US" sz="2200" b="1" dirty="0"/>
              <a:t> </a:t>
            </a:r>
            <a:r>
              <a:rPr lang="he-IL" sz="2200" b="1" dirty="0"/>
              <a:t>מהחולים יוגדרו 'חולים קשה' ויזדקקו להנשמה</a:t>
            </a:r>
          </a:p>
        </p:txBody>
      </p:sp>
      <p:sp>
        <p:nvSpPr>
          <p:cNvPr id="48" name="מלבן 47"/>
          <p:cNvSpPr/>
          <p:nvPr/>
        </p:nvSpPr>
        <p:spPr>
          <a:xfrm>
            <a:off x="3563689" y="2933338"/>
            <a:ext cx="23165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b="1" dirty="0"/>
              <a:t>תחלואה של 10% </a:t>
            </a:r>
          </a:p>
          <a:p>
            <a:pPr algn="ctr"/>
            <a:r>
              <a:rPr lang="he-IL" sz="2200" b="1" dirty="0"/>
              <a:t>מצוות העובדים </a:t>
            </a:r>
          </a:p>
        </p:txBody>
      </p:sp>
      <p:sp>
        <p:nvSpPr>
          <p:cNvPr id="49" name="מלבן 48"/>
          <p:cNvSpPr/>
          <p:nvPr/>
        </p:nvSpPr>
        <p:spPr>
          <a:xfrm>
            <a:off x="408882" y="2933338"/>
            <a:ext cx="33191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b="1" dirty="0"/>
              <a:t>תחלואה של 10% </a:t>
            </a:r>
          </a:p>
          <a:p>
            <a:pPr algn="ctr"/>
            <a:r>
              <a:rPr lang="he-IL" sz="2200" b="1" dirty="0"/>
              <a:t>מקרב קבלנים ונותני שירות</a:t>
            </a:r>
          </a:p>
        </p:txBody>
      </p:sp>
      <p:pic>
        <p:nvPicPr>
          <p:cNvPr id="39" name="תמונה 3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284" y="1600693"/>
            <a:ext cx="2119849" cy="1391151"/>
          </a:xfrm>
          <a:prstGeom prst="rect">
            <a:avLst/>
          </a:prstGeom>
        </p:spPr>
      </p:pic>
      <p:sp>
        <p:nvSpPr>
          <p:cNvPr id="50" name="אליפסה 49"/>
          <p:cNvSpPr/>
          <p:nvPr/>
        </p:nvSpPr>
        <p:spPr>
          <a:xfrm>
            <a:off x="1381319" y="1447099"/>
            <a:ext cx="1528318" cy="1479884"/>
          </a:xfrm>
          <a:prstGeom prst="ellipse">
            <a:avLst/>
          </a:prstGeom>
          <a:solidFill>
            <a:srgbClr val="C5E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2" name="תמונה 5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864" y="1329488"/>
            <a:ext cx="1341292" cy="1604578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204341" y="1141787"/>
            <a:ext cx="1224637" cy="19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xmlns="" id="{2BAFB5C5-8E07-4BE0-8707-6ECA0D7851FF}"/>
              </a:ext>
            </a:extLst>
          </p:cNvPr>
          <p:cNvSpPr txBox="1">
            <a:spLocks/>
          </p:cNvSpPr>
          <p:nvPr/>
        </p:nvSpPr>
        <p:spPr>
          <a:xfrm>
            <a:off x="821948" y="3910528"/>
            <a:ext cx="10495130" cy="23295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sz="2200" dirty="0"/>
              <a:t>חשוב - </a:t>
            </a:r>
            <a:r>
              <a:rPr lang="he-IL" sz="2200" b="1" dirty="0"/>
              <a:t>הנתונים האלה מתבססים על הערכת מצב לאומית שמתעדכנת כל העת</a:t>
            </a:r>
          </a:p>
          <a:p>
            <a:pPr marL="0" indent="0">
              <a:buNone/>
            </a:pPr>
            <a:r>
              <a:rPr lang="he-IL" sz="2200" dirty="0"/>
              <a:t>חשוב מאד לעדכן את הסטטוס הנוכחי במוסד שלנו: </a:t>
            </a:r>
          </a:p>
          <a:p>
            <a:pPr lvl="1"/>
            <a:r>
              <a:rPr lang="he-IL" sz="2200" dirty="0"/>
              <a:t>מצב התחלואה, החולים המוגדרים קשה, מונשמים בקרב הדיירים</a:t>
            </a:r>
          </a:p>
          <a:p>
            <a:pPr lvl="1"/>
            <a:r>
              <a:rPr lang="he-IL" sz="2200" dirty="0"/>
              <a:t>מצב התחלואה של צוות העובדים</a:t>
            </a:r>
          </a:p>
          <a:p>
            <a:pPr lvl="1"/>
            <a:r>
              <a:rPr lang="he-IL" sz="2200" dirty="0"/>
              <a:t>מצב התחלואה בקרב נותני השירות החיצוניים למוסד</a:t>
            </a:r>
          </a:p>
          <a:p>
            <a:endParaRPr lang="he-IL" sz="2000" dirty="0"/>
          </a:p>
          <a:p>
            <a:endParaRPr lang="he-IL" sz="2000" dirty="0"/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15</a:t>
            </a:fld>
            <a:endParaRPr lang="he-IL"/>
          </a:p>
        </p:txBody>
      </p:sp>
      <p:grpSp>
        <p:nvGrpSpPr>
          <p:cNvPr id="3" name="קבוצה 2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5" name="תמונה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6" name="מלבן 5"/>
          <p:cNvSpPr/>
          <p:nvPr/>
        </p:nvSpPr>
        <p:spPr>
          <a:xfrm>
            <a:off x="41899" y="454013"/>
            <a:ext cx="12181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מה עשוי לקרות אצלנו? למה אנחנו נערכים? </a:t>
            </a:r>
          </a:p>
        </p:txBody>
      </p:sp>
      <p:grpSp>
        <p:nvGrpSpPr>
          <p:cNvPr id="33" name="קבוצה 32"/>
          <p:cNvGrpSpPr/>
          <p:nvPr/>
        </p:nvGrpSpPr>
        <p:grpSpPr>
          <a:xfrm>
            <a:off x="9174915" y="1138445"/>
            <a:ext cx="1545222" cy="1788538"/>
            <a:chOff x="8048944" y="1233488"/>
            <a:chExt cx="1587299" cy="1888138"/>
          </a:xfrm>
        </p:grpSpPr>
        <p:sp>
          <p:nvSpPr>
            <p:cNvPr id="32" name="אליפסה 31"/>
            <p:cNvSpPr/>
            <p:nvPr/>
          </p:nvSpPr>
          <p:spPr>
            <a:xfrm>
              <a:off x="8200168" y="1495606"/>
              <a:ext cx="1436075" cy="1479884"/>
            </a:xfrm>
            <a:prstGeom prst="ellipse">
              <a:avLst/>
            </a:prstGeom>
            <a:solidFill>
              <a:srgbClr val="C5E0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20" name="תמונה 1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8944" y="1233488"/>
              <a:ext cx="1568424" cy="1888138"/>
            </a:xfrm>
            <a:prstGeom prst="rect">
              <a:avLst/>
            </a:prstGeom>
          </p:spPr>
        </p:pic>
      </p:grpSp>
      <p:sp>
        <p:nvSpPr>
          <p:cNvPr id="45" name="אליפסה 44"/>
          <p:cNvSpPr/>
          <p:nvPr/>
        </p:nvSpPr>
        <p:spPr>
          <a:xfrm>
            <a:off x="4018547" y="1463832"/>
            <a:ext cx="1528318" cy="1479884"/>
          </a:xfrm>
          <a:prstGeom prst="ellipse">
            <a:avLst/>
          </a:prstGeom>
          <a:solidFill>
            <a:srgbClr val="C5E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6" name="אליפסה 45"/>
          <p:cNvSpPr/>
          <p:nvPr/>
        </p:nvSpPr>
        <p:spPr>
          <a:xfrm>
            <a:off x="6772698" y="1541074"/>
            <a:ext cx="1303023" cy="1228694"/>
          </a:xfrm>
          <a:prstGeom prst="ellipse">
            <a:avLst/>
          </a:prstGeom>
          <a:solidFill>
            <a:srgbClr val="C5E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מלבן 36"/>
          <p:cNvSpPr/>
          <p:nvPr/>
        </p:nvSpPr>
        <p:spPr>
          <a:xfrm>
            <a:off x="9000497" y="2933338"/>
            <a:ext cx="23165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b="1" dirty="0"/>
              <a:t>תחלואה של 10% </a:t>
            </a:r>
          </a:p>
          <a:p>
            <a:pPr algn="ctr"/>
            <a:r>
              <a:rPr lang="he-IL" sz="2200" b="1" dirty="0"/>
              <a:t>מהמטופלים </a:t>
            </a:r>
          </a:p>
        </p:txBody>
      </p:sp>
      <p:sp>
        <p:nvSpPr>
          <p:cNvPr id="47" name="מלבן 46"/>
          <p:cNvSpPr/>
          <p:nvPr/>
        </p:nvSpPr>
        <p:spPr>
          <a:xfrm>
            <a:off x="5837390" y="2933338"/>
            <a:ext cx="32131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b="1" dirty="0"/>
              <a:t>10%</a:t>
            </a:r>
            <a:r>
              <a:rPr lang="en-US" sz="2200" b="1" dirty="0"/>
              <a:t> </a:t>
            </a:r>
            <a:r>
              <a:rPr lang="he-IL" sz="2200" b="1" dirty="0"/>
              <a:t>מהחולים יוגדרו 'חולים קשה' ויזדקקו להנשמה</a:t>
            </a:r>
          </a:p>
        </p:txBody>
      </p:sp>
      <p:sp>
        <p:nvSpPr>
          <p:cNvPr id="48" name="מלבן 47"/>
          <p:cNvSpPr/>
          <p:nvPr/>
        </p:nvSpPr>
        <p:spPr>
          <a:xfrm>
            <a:off x="3563689" y="2933338"/>
            <a:ext cx="23165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b="1" dirty="0"/>
              <a:t>תחלואה של 10% </a:t>
            </a:r>
          </a:p>
          <a:p>
            <a:pPr algn="ctr"/>
            <a:r>
              <a:rPr lang="he-IL" sz="2200" b="1" dirty="0"/>
              <a:t>מצוות העובדים </a:t>
            </a:r>
          </a:p>
        </p:txBody>
      </p:sp>
      <p:sp>
        <p:nvSpPr>
          <p:cNvPr id="49" name="מלבן 48"/>
          <p:cNvSpPr/>
          <p:nvPr/>
        </p:nvSpPr>
        <p:spPr>
          <a:xfrm>
            <a:off x="408882" y="2933338"/>
            <a:ext cx="33191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b="1" dirty="0"/>
              <a:t>תחלואה של 10% </a:t>
            </a:r>
          </a:p>
          <a:p>
            <a:pPr algn="ctr"/>
            <a:r>
              <a:rPr lang="he-IL" sz="2200" b="1" dirty="0"/>
              <a:t>מקרב קבלנים ונותני שירות</a:t>
            </a:r>
          </a:p>
        </p:txBody>
      </p:sp>
      <p:pic>
        <p:nvPicPr>
          <p:cNvPr id="39" name="תמונה 3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284" y="1600693"/>
            <a:ext cx="2119849" cy="1391151"/>
          </a:xfrm>
          <a:prstGeom prst="rect">
            <a:avLst/>
          </a:prstGeom>
        </p:spPr>
      </p:pic>
      <p:sp>
        <p:nvSpPr>
          <p:cNvPr id="50" name="אליפסה 49"/>
          <p:cNvSpPr/>
          <p:nvPr/>
        </p:nvSpPr>
        <p:spPr>
          <a:xfrm>
            <a:off x="1381319" y="1447099"/>
            <a:ext cx="1528318" cy="1479884"/>
          </a:xfrm>
          <a:prstGeom prst="ellipse">
            <a:avLst/>
          </a:prstGeom>
          <a:solidFill>
            <a:srgbClr val="C5E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2" name="תמונה 5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864" y="1329488"/>
            <a:ext cx="1341292" cy="1604578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204341" y="1141787"/>
            <a:ext cx="1224637" cy="1944111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590309" y="1101533"/>
            <a:ext cx="10869854" cy="474486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: פינות מעוגלות 1">
            <a:extLst>
              <a:ext uri="{FF2B5EF4-FFF2-40B4-BE49-F238E27FC236}">
                <a16:creationId xmlns:a16="http://schemas.microsoft.com/office/drawing/2014/main" xmlns="" id="{C11784B3-3535-4F10-9045-8D5EDC6A16AB}"/>
              </a:ext>
            </a:extLst>
          </p:cNvPr>
          <p:cNvSpPr/>
          <p:nvPr/>
        </p:nvSpPr>
        <p:spPr>
          <a:xfrm>
            <a:off x="2364246" y="2943689"/>
            <a:ext cx="8000076" cy="89301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02A75"/>
              </a:gs>
              <a:gs pos="97000">
                <a:srgbClr val="817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20000"/>
              </a:lnSpc>
            </a:pPr>
            <a:r>
              <a:rPr lang="he-IL" sz="2200" b="1" dirty="0"/>
              <a:t> ככל שנקפיד על כללי מניעת הזיהומים שיפורטו בהמשך, 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he-IL" sz="2200" b="1" dirty="0" smtClean="0"/>
              <a:t>נצליח </a:t>
            </a:r>
            <a:r>
              <a:rPr lang="he-IL" sz="2200" b="1" dirty="0"/>
              <a:t>להימנע מתחלואה ולצמצם את ההדבקות במוסד </a:t>
            </a:r>
            <a:r>
              <a:rPr lang="he-IL" sz="2200" b="1" dirty="0" smtClean="0"/>
              <a:t>למינימום. </a:t>
            </a:r>
            <a:endParaRPr lang="he-IL" sz="22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92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4435934" y="4472657"/>
            <a:ext cx="7627035" cy="10282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4742365" y="1945832"/>
            <a:ext cx="818807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solidFill>
                  <a:srgbClr val="302A75"/>
                </a:solidFill>
                <a:latin typeface="Heebo Black" panose="00000A00000000000000" pitchFamily="2" charset="-79"/>
              </a:rPr>
              <a:t>אז איך </a:t>
            </a:r>
          </a:p>
          <a:p>
            <a:pPr algn="ctr"/>
            <a:r>
              <a:rPr lang="he-IL" sz="4800" b="1" dirty="0">
                <a:solidFill>
                  <a:srgbClr val="302A75"/>
                </a:solidFill>
                <a:latin typeface="Heebo Black" panose="00000A00000000000000" pitchFamily="2" charset="-79"/>
              </a:rPr>
              <a:t>אנחנו נערכים?</a:t>
            </a:r>
            <a:endParaRPr lang="aa-ET" sz="5400" b="1" dirty="0">
              <a:solidFill>
                <a:srgbClr val="302A75"/>
              </a:solidFill>
              <a:latin typeface="Heebo Black" panose="00000A00000000000000" pitchFamily="2" charset="-79"/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16</a:t>
            </a:fld>
            <a:endParaRPr lang="he-IL"/>
          </a:p>
        </p:txBody>
      </p:sp>
      <p:grpSp>
        <p:nvGrpSpPr>
          <p:cNvPr id="10" name="קבוצה 9"/>
          <p:cNvGrpSpPr/>
          <p:nvPr/>
        </p:nvGrpSpPr>
        <p:grpSpPr>
          <a:xfrm>
            <a:off x="7175533" y="4632408"/>
            <a:ext cx="3321737" cy="717609"/>
            <a:chOff x="4343659" y="5776301"/>
            <a:chExt cx="3321737" cy="717609"/>
          </a:xfrm>
        </p:grpSpPr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13" name="תמונה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4339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תמונה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6086389" y="1153975"/>
            <a:ext cx="2839248" cy="4349025"/>
          </a:xfrm>
          <a:prstGeom prst="rect">
            <a:avLst/>
          </a:prstGeom>
        </p:spPr>
      </p:pic>
      <p:pic>
        <p:nvPicPr>
          <p:cNvPr id="35" name="תמונה 3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194941" y="1180856"/>
            <a:ext cx="2837369" cy="4349025"/>
          </a:xfrm>
          <a:prstGeom prst="rect">
            <a:avLst/>
          </a:prstGeom>
        </p:spPr>
      </p:pic>
      <p:pic>
        <p:nvPicPr>
          <p:cNvPr id="36" name="תמונה 3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80545" y="1123145"/>
            <a:ext cx="2742467" cy="434902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8891326" y="1162775"/>
            <a:ext cx="2859396" cy="4349025"/>
          </a:xfrm>
          <a:prstGeom prst="rect">
            <a:avLst/>
          </a:prstGeom>
        </p:spPr>
      </p:pic>
      <p:sp>
        <p:nvSpPr>
          <p:cNvPr id="13" name="מלבן 12"/>
          <p:cNvSpPr/>
          <p:nvPr/>
        </p:nvSpPr>
        <p:spPr>
          <a:xfrm>
            <a:off x="0" y="454012"/>
            <a:ext cx="12186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האירוע מחולק ל-4 שלבים</a:t>
            </a:r>
            <a:endParaRPr lang="he-IL" sz="3600" dirty="0">
              <a:solidFill>
                <a:srgbClr val="302A75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17</a:t>
            </a:fld>
            <a:endParaRPr lang="he-IL"/>
          </a:p>
        </p:txBody>
      </p:sp>
      <p:sp>
        <p:nvSpPr>
          <p:cNvPr id="31" name="מלבן 30"/>
          <p:cNvSpPr/>
          <p:nvPr/>
        </p:nvSpPr>
        <p:spPr>
          <a:xfrm>
            <a:off x="744878" y="5511804"/>
            <a:ext cx="107752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dirty="0"/>
              <a:t>*מי שמחליט על המעבר משלב לשלב הוא </a:t>
            </a:r>
            <a:r>
              <a:rPr lang="he-IL" sz="2200" dirty="0" smtClean="0"/>
              <a:t>מנהל/ת </a:t>
            </a:r>
            <a:r>
              <a:rPr lang="he-IL" sz="2200" dirty="0"/>
              <a:t>המוסד ובהתאם להערכת המצב הלאומית.</a:t>
            </a:r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17" name="קבוצה 16"/>
          <p:cNvGrpSpPr/>
          <p:nvPr/>
        </p:nvGrpSpPr>
        <p:grpSpPr>
          <a:xfrm>
            <a:off x="6175283" y="2373030"/>
            <a:ext cx="2442998" cy="2805084"/>
            <a:chOff x="6175283" y="2373030"/>
            <a:chExt cx="2442998" cy="2805084"/>
          </a:xfrm>
          <a:noFill/>
        </p:grpSpPr>
        <p:sp>
          <p:nvSpPr>
            <p:cNvPr id="26" name="מלבן 25"/>
            <p:cNvSpPr/>
            <p:nvPr/>
          </p:nvSpPr>
          <p:spPr>
            <a:xfrm>
              <a:off x="6175283" y="3173972"/>
              <a:ext cx="2386840" cy="2004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r>
                <a:rPr lang="he-IL" b="1" dirty="0">
                  <a:solidFill>
                    <a:schemeClr val="tx1"/>
                  </a:solidFill>
                </a:rPr>
                <a:t>מעבר משגרה לחרום ופעולה למניעת תחלואה במוסד - </a:t>
              </a:r>
              <a:r>
                <a:rPr lang="he-IL" sz="2000" dirty="0">
                  <a:solidFill>
                    <a:schemeClr val="tx1"/>
                  </a:solidFill>
                </a:rPr>
                <a:t>כתוצאה מחשש להידבקות דיירים או כתוצאה מהפיכת עיר </a:t>
              </a:r>
              <a:r>
                <a:rPr lang="en-US" sz="2000" dirty="0">
                  <a:solidFill>
                    <a:schemeClr val="tx1"/>
                  </a:solidFill>
                </a:rPr>
                <a:t/>
              </a:r>
              <a:br>
                <a:rPr lang="en-US" sz="2000" dirty="0">
                  <a:solidFill>
                    <a:schemeClr val="tx1"/>
                  </a:solidFill>
                </a:rPr>
              </a:br>
              <a:r>
                <a:rPr lang="he-IL" sz="2000" dirty="0">
                  <a:solidFill>
                    <a:schemeClr val="tx1"/>
                  </a:solidFill>
                </a:rPr>
                <a:t>או שכונה ל"אדומה".</a:t>
              </a:r>
            </a:p>
            <a:p>
              <a:endParaRPr lang="he-IL" sz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מלבן 26"/>
            <p:cNvSpPr/>
            <p:nvPr/>
          </p:nvSpPr>
          <p:spPr>
            <a:xfrm>
              <a:off x="6229361" y="2373030"/>
              <a:ext cx="2388920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ב'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הכרזת פנדמיה</a:t>
              </a:r>
            </a:p>
          </p:txBody>
        </p:sp>
      </p:grpSp>
      <p:grpSp>
        <p:nvGrpSpPr>
          <p:cNvPr id="16" name="קבוצה 15"/>
          <p:cNvGrpSpPr/>
          <p:nvPr/>
        </p:nvGrpSpPr>
        <p:grpSpPr>
          <a:xfrm>
            <a:off x="9058174" y="2379625"/>
            <a:ext cx="2369518" cy="1770338"/>
            <a:chOff x="8994097" y="2362638"/>
            <a:chExt cx="2369518" cy="1770338"/>
          </a:xfrm>
        </p:grpSpPr>
        <p:sp>
          <p:nvSpPr>
            <p:cNvPr id="4" name="מלבן 3"/>
            <p:cNvSpPr/>
            <p:nvPr/>
          </p:nvSpPr>
          <p:spPr>
            <a:xfrm>
              <a:off x="8994097" y="3232371"/>
              <a:ext cx="2369518" cy="900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e-IL" sz="2000" dirty="0">
                  <a:solidFill>
                    <a:schemeClr val="tx1"/>
                  </a:solidFill>
                </a:rPr>
                <a:t>תכנון המענה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e-IL" sz="2000" dirty="0">
                  <a:solidFill>
                    <a:schemeClr val="tx1"/>
                  </a:solidFill>
                </a:rPr>
                <a:t>ביצוע הדרכות ותרגול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e-IL" sz="2000" dirty="0">
                  <a:solidFill>
                    <a:schemeClr val="tx1"/>
                  </a:solidFill>
                </a:rPr>
                <a:t>הצטיידות לחירום</a:t>
              </a:r>
            </a:p>
          </p:txBody>
        </p:sp>
        <p:sp>
          <p:nvSpPr>
            <p:cNvPr id="2" name="מלבן 1"/>
            <p:cNvSpPr/>
            <p:nvPr/>
          </p:nvSpPr>
          <p:spPr>
            <a:xfrm>
              <a:off x="9175457" y="2362638"/>
              <a:ext cx="2176760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א'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היערכות בשגרה</a:t>
              </a:r>
            </a:p>
          </p:txBody>
        </p:sp>
      </p:grpSp>
      <p:grpSp>
        <p:nvGrpSpPr>
          <p:cNvPr id="18" name="קבוצה 17"/>
          <p:cNvGrpSpPr/>
          <p:nvPr/>
        </p:nvGrpSpPr>
        <p:grpSpPr>
          <a:xfrm>
            <a:off x="3366536" y="1161897"/>
            <a:ext cx="2690145" cy="4271525"/>
            <a:chOff x="3366536" y="1161897"/>
            <a:chExt cx="2690145" cy="4271525"/>
          </a:xfrm>
          <a:noFill/>
        </p:grpSpPr>
        <p:sp>
          <p:nvSpPr>
            <p:cNvPr id="30" name="מלבן 29"/>
            <p:cNvSpPr/>
            <p:nvPr/>
          </p:nvSpPr>
          <p:spPr>
            <a:xfrm>
              <a:off x="3646991" y="1161897"/>
              <a:ext cx="2409690" cy="4271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he-IL" sz="1600" dirty="0">
                <a:solidFill>
                  <a:schemeClr val="tx1"/>
                </a:solidFill>
              </a:endParaRPr>
            </a:p>
          </p:txBody>
        </p:sp>
        <p:sp>
          <p:nvSpPr>
            <p:cNvPr id="28" name="מלבן 27"/>
            <p:cNvSpPr/>
            <p:nvPr/>
          </p:nvSpPr>
          <p:spPr>
            <a:xfrm>
              <a:off x="3366536" y="2391827"/>
              <a:ext cx="2410775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ג'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התפרצות תחלואה</a:t>
              </a:r>
            </a:p>
          </p:txBody>
        </p:sp>
      </p:grpSp>
      <p:grpSp>
        <p:nvGrpSpPr>
          <p:cNvPr id="19" name="קבוצה 18"/>
          <p:cNvGrpSpPr/>
          <p:nvPr/>
        </p:nvGrpSpPr>
        <p:grpSpPr>
          <a:xfrm>
            <a:off x="504795" y="1535024"/>
            <a:ext cx="2787138" cy="4271525"/>
            <a:chOff x="544487" y="1161896"/>
            <a:chExt cx="2787138" cy="4271525"/>
          </a:xfrm>
          <a:noFill/>
        </p:grpSpPr>
        <p:sp>
          <p:nvSpPr>
            <p:cNvPr id="32" name="מלבן 31"/>
            <p:cNvSpPr/>
            <p:nvPr/>
          </p:nvSpPr>
          <p:spPr>
            <a:xfrm>
              <a:off x="921935" y="1161896"/>
              <a:ext cx="2409690" cy="4271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he-IL" sz="1600" dirty="0">
                <a:solidFill>
                  <a:schemeClr val="tx1"/>
                </a:solidFill>
              </a:endParaRPr>
            </a:p>
          </p:txBody>
        </p:sp>
        <p:sp>
          <p:nvSpPr>
            <p:cNvPr id="29" name="מלבן 28"/>
            <p:cNvSpPr/>
            <p:nvPr/>
          </p:nvSpPr>
          <p:spPr>
            <a:xfrm>
              <a:off x="544487" y="2019961"/>
              <a:ext cx="2409691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ד'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מתחלואה לשגרה</a:t>
              </a:r>
            </a:p>
          </p:txBody>
        </p:sp>
      </p:grpSp>
      <p:grpSp>
        <p:nvGrpSpPr>
          <p:cNvPr id="37" name="Google Shape;9888;p69"/>
          <p:cNvGrpSpPr/>
          <p:nvPr/>
        </p:nvGrpSpPr>
        <p:grpSpPr>
          <a:xfrm>
            <a:off x="10773114" y="1452357"/>
            <a:ext cx="475910" cy="662193"/>
            <a:chOff x="910723" y="1508212"/>
            <a:chExt cx="251660" cy="350166"/>
          </a:xfrm>
          <a:solidFill>
            <a:schemeClr val="bg1"/>
          </a:solidFill>
        </p:grpSpPr>
        <p:sp>
          <p:nvSpPr>
            <p:cNvPr id="38" name="Google Shape;9889;p69"/>
            <p:cNvSpPr/>
            <p:nvPr/>
          </p:nvSpPr>
          <p:spPr>
            <a:xfrm>
              <a:off x="910723" y="1508212"/>
              <a:ext cx="251660" cy="350166"/>
            </a:xfrm>
            <a:custGeom>
              <a:avLst/>
              <a:gdLst/>
              <a:ahLst/>
              <a:cxnLst/>
              <a:rect l="l" t="t" r="r" b="b"/>
              <a:pathLst>
                <a:path w="7907" h="11002" extrusionOk="0">
                  <a:moveTo>
                    <a:pt x="3942" y="334"/>
                  </a:moveTo>
                  <a:cubicBezTo>
                    <a:pt x="4132" y="334"/>
                    <a:pt x="4299" y="441"/>
                    <a:pt x="4394" y="608"/>
                  </a:cubicBezTo>
                  <a:cubicBezTo>
                    <a:pt x="4418" y="644"/>
                    <a:pt x="4466" y="679"/>
                    <a:pt x="4525" y="679"/>
                  </a:cubicBezTo>
                  <a:lnTo>
                    <a:pt x="5132" y="679"/>
                  </a:lnTo>
                  <a:cubicBezTo>
                    <a:pt x="5240" y="679"/>
                    <a:pt x="5311" y="763"/>
                    <a:pt x="5311" y="858"/>
                  </a:cubicBezTo>
                  <a:lnTo>
                    <a:pt x="5311" y="1382"/>
                  </a:lnTo>
                  <a:lnTo>
                    <a:pt x="2573" y="1382"/>
                  </a:lnTo>
                  <a:lnTo>
                    <a:pt x="2573" y="858"/>
                  </a:lnTo>
                  <a:cubicBezTo>
                    <a:pt x="2573" y="751"/>
                    <a:pt x="2668" y="679"/>
                    <a:pt x="2751" y="679"/>
                  </a:cubicBezTo>
                  <a:lnTo>
                    <a:pt x="3358" y="679"/>
                  </a:lnTo>
                  <a:cubicBezTo>
                    <a:pt x="3418" y="679"/>
                    <a:pt x="3466" y="644"/>
                    <a:pt x="3501" y="608"/>
                  </a:cubicBezTo>
                  <a:cubicBezTo>
                    <a:pt x="3585" y="441"/>
                    <a:pt x="3763" y="334"/>
                    <a:pt x="3942" y="334"/>
                  </a:cubicBezTo>
                  <a:close/>
                  <a:moveTo>
                    <a:pt x="7240" y="1013"/>
                  </a:moveTo>
                  <a:cubicBezTo>
                    <a:pt x="7442" y="1013"/>
                    <a:pt x="7609" y="1179"/>
                    <a:pt x="7609" y="1370"/>
                  </a:cubicBezTo>
                  <a:lnTo>
                    <a:pt x="7609" y="10323"/>
                  </a:lnTo>
                  <a:lnTo>
                    <a:pt x="7585" y="10323"/>
                  </a:lnTo>
                  <a:cubicBezTo>
                    <a:pt x="7585" y="10514"/>
                    <a:pt x="7430" y="10681"/>
                    <a:pt x="7228" y="10681"/>
                  </a:cubicBezTo>
                  <a:lnTo>
                    <a:pt x="691" y="10681"/>
                  </a:lnTo>
                  <a:cubicBezTo>
                    <a:pt x="501" y="10681"/>
                    <a:pt x="334" y="10514"/>
                    <a:pt x="334" y="10323"/>
                  </a:cubicBezTo>
                  <a:lnTo>
                    <a:pt x="334" y="1370"/>
                  </a:lnTo>
                  <a:cubicBezTo>
                    <a:pt x="334" y="1179"/>
                    <a:pt x="501" y="1013"/>
                    <a:pt x="691" y="1013"/>
                  </a:cubicBezTo>
                  <a:lnTo>
                    <a:pt x="2263" y="1013"/>
                  </a:lnTo>
                  <a:lnTo>
                    <a:pt x="2263" y="1537"/>
                  </a:lnTo>
                  <a:cubicBezTo>
                    <a:pt x="2263" y="1632"/>
                    <a:pt x="2335" y="1703"/>
                    <a:pt x="2418" y="1703"/>
                  </a:cubicBezTo>
                  <a:lnTo>
                    <a:pt x="5525" y="1703"/>
                  </a:lnTo>
                  <a:cubicBezTo>
                    <a:pt x="5609" y="1703"/>
                    <a:pt x="5680" y="1632"/>
                    <a:pt x="5680" y="1537"/>
                  </a:cubicBezTo>
                  <a:lnTo>
                    <a:pt x="5680" y="1013"/>
                  </a:lnTo>
                  <a:close/>
                  <a:moveTo>
                    <a:pt x="3954" y="1"/>
                  </a:moveTo>
                  <a:cubicBezTo>
                    <a:pt x="3692" y="1"/>
                    <a:pt x="3442" y="144"/>
                    <a:pt x="3275" y="346"/>
                  </a:cubicBezTo>
                  <a:lnTo>
                    <a:pt x="2751" y="346"/>
                  </a:lnTo>
                  <a:cubicBezTo>
                    <a:pt x="2525" y="346"/>
                    <a:pt x="2335" y="501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9"/>
                    <a:pt x="1" y="1382"/>
                  </a:cubicBezTo>
                  <a:lnTo>
                    <a:pt x="1" y="10323"/>
                  </a:lnTo>
                  <a:cubicBezTo>
                    <a:pt x="1" y="10692"/>
                    <a:pt x="299" y="11002"/>
                    <a:pt x="680" y="11002"/>
                  </a:cubicBezTo>
                  <a:lnTo>
                    <a:pt x="7216" y="11002"/>
                  </a:lnTo>
                  <a:cubicBezTo>
                    <a:pt x="7585" y="11002"/>
                    <a:pt x="7907" y="10704"/>
                    <a:pt x="7907" y="10323"/>
                  </a:cubicBezTo>
                  <a:lnTo>
                    <a:pt x="7907" y="1382"/>
                  </a:lnTo>
                  <a:cubicBezTo>
                    <a:pt x="7907" y="989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501"/>
                    <a:pt x="5383" y="346"/>
                    <a:pt x="5168" y="346"/>
                  </a:cubicBezTo>
                  <a:lnTo>
                    <a:pt x="4644" y="346"/>
                  </a:lnTo>
                  <a:cubicBezTo>
                    <a:pt x="4478" y="144"/>
                    <a:pt x="4228" y="1"/>
                    <a:pt x="3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9" name="Google Shape;9890;p69"/>
            <p:cNvSpPr/>
            <p:nvPr/>
          </p:nvSpPr>
          <p:spPr>
            <a:xfrm>
              <a:off x="1031604" y="1530205"/>
              <a:ext cx="10280" cy="10248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0" name="Google Shape;9891;p69"/>
            <p:cNvSpPr/>
            <p:nvPr/>
          </p:nvSpPr>
          <p:spPr>
            <a:xfrm>
              <a:off x="932334" y="1551784"/>
              <a:ext cx="208088" cy="273653"/>
            </a:xfrm>
            <a:custGeom>
              <a:avLst/>
              <a:gdLst/>
              <a:ahLst/>
              <a:cxnLst/>
              <a:rect l="l" t="t" r="r" b="b"/>
              <a:pathLst>
                <a:path w="6538" h="8598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8430"/>
                  </a:lnTo>
                  <a:cubicBezTo>
                    <a:pt x="1" y="8526"/>
                    <a:pt x="72" y="8597"/>
                    <a:pt x="167" y="8597"/>
                  </a:cubicBezTo>
                  <a:lnTo>
                    <a:pt x="6358" y="8597"/>
                  </a:lnTo>
                  <a:cubicBezTo>
                    <a:pt x="6442" y="8597"/>
                    <a:pt x="6525" y="8526"/>
                    <a:pt x="6525" y="8430"/>
                  </a:cubicBezTo>
                  <a:lnTo>
                    <a:pt x="6525" y="168"/>
                  </a:lnTo>
                  <a:cubicBezTo>
                    <a:pt x="6537" y="84"/>
                    <a:pt x="6466" y="13"/>
                    <a:pt x="6370" y="13"/>
                  </a:cubicBezTo>
                  <a:lnTo>
                    <a:pt x="5513" y="13"/>
                  </a:lnTo>
                  <a:cubicBezTo>
                    <a:pt x="5418" y="13"/>
                    <a:pt x="5346" y="84"/>
                    <a:pt x="5346" y="168"/>
                  </a:cubicBezTo>
                  <a:cubicBezTo>
                    <a:pt x="5346" y="263"/>
                    <a:pt x="5418" y="334"/>
                    <a:pt x="5513" y="334"/>
                  </a:cubicBezTo>
                  <a:lnTo>
                    <a:pt x="6204" y="334"/>
                  </a:lnTo>
                  <a:lnTo>
                    <a:pt x="6204" y="8264"/>
                  </a:lnTo>
                  <a:lnTo>
                    <a:pt x="334" y="8264"/>
                  </a:lnTo>
                  <a:lnTo>
                    <a:pt x="334" y="334"/>
                  </a:lnTo>
                  <a:lnTo>
                    <a:pt x="1024" y="334"/>
                  </a:lnTo>
                  <a:cubicBezTo>
                    <a:pt x="1120" y="334"/>
                    <a:pt x="1191" y="263"/>
                    <a:pt x="1191" y="168"/>
                  </a:cubicBezTo>
                  <a:cubicBezTo>
                    <a:pt x="1191" y="84"/>
                    <a:pt x="1120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1" name="Google Shape;9892;p69"/>
            <p:cNvSpPr/>
            <p:nvPr/>
          </p:nvSpPr>
          <p:spPr>
            <a:xfrm>
              <a:off x="965689" y="1661302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703" y="620"/>
                    <a:pt x="608" y="703"/>
                    <a:pt x="500" y="703"/>
                  </a:cubicBezTo>
                  <a:cubicBezTo>
                    <a:pt x="405" y="703"/>
                    <a:pt x="322" y="620"/>
                    <a:pt x="322" y="525"/>
                  </a:cubicBezTo>
                  <a:cubicBezTo>
                    <a:pt x="322" y="417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7"/>
                    <a:pt x="227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2" name="Google Shape;9893;p69"/>
            <p:cNvSpPr/>
            <p:nvPr/>
          </p:nvSpPr>
          <p:spPr>
            <a:xfrm>
              <a:off x="965689" y="1710571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4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405" y="703"/>
                    <a:pt x="322" y="608"/>
                    <a:pt x="322" y="524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6"/>
                    <a:pt x="227" y="1013"/>
                    <a:pt x="500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3" name="Google Shape;9894;p69"/>
            <p:cNvSpPr/>
            <p:nvPr/>
          </p:nvSpPr>
          <p:spPr>
            <a:xfrm>
              <a:off x="965689" y="1760604"/>
              <a:ext cx="32241" cy="31859"/>
            </a:xfrm>
            <a:custGeom>
              <a:avLst/>
              <a:gdLst/>
              <a:ahLst/>
              <a:cxnLst/>
              <a:rect l="l" t="t" r="r" b="b"/>
              <a:pathLst>
                <a:path w="1013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0"/>
                  </a:cubicBezTo>
                  <a:cubicBezTo>
                    <a:pt x="703" y="596"/>
                    <a:pt x="608" y="679"/>
                    <a:pt x="500" y="679"/>
                  </a:cubicBezTo>
                  <a:cubicBezTo>
                    <a:pt x="405" y="679"/>
                    <a:pt x="322" y="584"/>
                    <a:pt x="322" y="500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cubicBezTo>
                    <a:pt x="0" y="786"/>
                    <a:pt x="227" y="1000"/>
                    <a:pt x="500" y="1000"/>
                  </a:cubicBezTo>
                  <a:cubicBezTo>
                    <a:pt x="786" y="1000"/>
                    <a:pt x="1012" y="786"/>
                    <a:pt x="1012" y="500"/>
                  </a:cubicBez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4" name="Google Shape;9895;p69"/>
            <p:cNvSpPr/>
            <p:nvPr/>
          </p:nvSpPr>
          <p:spPr>
            <a:xfrm>
              <a:off x="1009643" y="1661302"/>
              <a:ext cx="59899" cy="10662"/>
            </a:xfrm>
            <a:custGeom>
              <a:avLst/>
              <a:gdLst/>
              <a:ahLst/>
              <a:cxnLst/>
              <a:rect l="l" t="t" r="r" b="b"/>
              <a:pathLst>
                <a:path w="1882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72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5" name="Google Shape;9896;p69"/>
            <p:cNvSpPr/>
            <p:nvPr/>
          </p:nvSpPr>
          <p:spPr>
            <a:xfrm>
              <a:off x="1009643" y="1683677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0"/>
                    <a:pt x="3084" y="167"/>
                  </a:cubicBezTo>
                  <a:cubicBezTo>
                    <a:pt x="3084" y="72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6" name="Google Shape;9897;p69"/>
            <p:cNvSpPr/>
            <p:nvPr/>
          </p:nvSpPr>
          <p:spPr>
            <a:xfrm>
              <a:off x="1009643" y="1710571"/>
              <a:ext cx="59899" cy="10630"/>
            </a:xfrm>
            <a:custGeom>
              <a:avLst/>
              <a:gdLst/>
              <a:ahLst/>
              <a:cxnLst/>
              <a:rect l="l" t="t" r="r" b="b"/>
              <a:pathLst>
                <a:path w="1882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84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7" name="Google Shape;9898;p69"/>
            <p:cNvSpPr/>
            <p:nvPr/>
          </p:nvSpPr>
          <p:spPr>
            <a:xfrm>
              <a:off x="1009643" y="1732946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8" name="Google Shape;9899;p69"/>
            <p:cNvSpPr/>
            <p:nvPr/>
          </p:nvSpPr>
          <p:spPr>
            <a:xfrm>
              <a:off x="1009643" y="1760604"/>
              <a:ext cx="59899" cy="10248"/>
            </a:xfrm>
            <a:custGeom>
              <a:avLst/>
              <a:gdLst/>
              <a:ahLst/>
              <a:cxnLst/>
              <a:rect l="l" t="t" r="r" b="b"/>
              <a:pathLst>
                <a:path w="188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15" y="322"/>
                  </a:lnTo>
                  <a:cubicBezTo>
                    <a:pt x="1798" y="322"/>
                    <a:pt x="1882" y="250"/>
                    <a:pt x="1882" y="155"/>
                  </a:cubicBezTo>
                  <a:cubicBezTo>
                    <a:pt x="1882" y="72"/>
                    <a:pt x="1798" y="0"/>
                    <a:pt x="1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9" name="Google Shape;9900;p69"/>
            <p:cNvSpPr/>
            <p:nvPr/>
          </p:nvSpPr>
          <p:spPr>
            <a:xfrm>
              <a:off x="1009643" y="1782183"/>
              <a:ext cx="98188" cy="10662"/>
            </a:xfrm>
            <a:custGeom>
              <a:avLst/>
              <a:gdLst/>
              <a:ahLst/>
              <a:cxnLst/>
              <a:rect l="l" t="t" r="r" b="b"/>
              <a:pathLst>
                <a:path w="3085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1"/>
                    <a:pt x="3084" y="168"/>
                  </a:cubicBezTo>
                  <a:cubicBezTo>
                    <a:pt x="3084" y="72"/>
                    <a:pt x="3013" y="1"/>
                    <a:pt x="2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0" name="Google Shape;9901;p69"/>
            <p:cNvSpPr/>
            <p:nvPr/>
          </p:nvSpPr>
          <p:spPr>
            <a:xfrm>
              <a:off x="1009643" y="1579473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9902;p69"/>
            <p:cNvSpPr/>
            <p:nvPr/>
          </p:nvSpPr>
          <p:spPr>
            <a:xfrm>
              <a:off x="965689" y="1628711"/>
              <a:ext cx="142142" cy="10662"/>
            </a:xfrm>
            <a:custGeom>
              <a:avLst/>
              <a:gdLst/>
              <a:ahLst/>
              <a:cxnLst/>
              <a:rect l="l" t="t" r="r" b="b"/>
              <a:pathLst>
                <a:path w="4466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4298" y="334"/>
                  </a:lnTo>
                  <a:cubicBezTo>
                    <a:pt x="4394" y="334"/>
                    <a:pt x="4465" y="251"/>
                    <a:pt x="4465" y="168"/>
                  </a:cubicBezTo>
                  <a:cubicBezTo>
                    <a:pt x="4465" y="72"/>
                    <a:pt x="4394" y="1"/>
                    <a:pt x="4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9903;p69"/>
            <p:cNvSpPr/>
            <p:nvPr/>
          </p:nvSpPr>
          <p:spPr>
            <a:xfrm>
              <a:off x="1009643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6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3" name="Google Shape;9904;p69"/>
            <p:cNvSpPr/>
            <p:nvPr/>
          </p:nvSpPr>
          <p:spPr>
            <a:xfrm>
              <a:off x="1047550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5" y="251"/>
                    <a:pt x="845" y="155"/>
                  </a:cubicBezTo>
                  <a:cubicBezTo>
                    <a:pt x="845" y="72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4" name="Google Shape;9905;p69"/>
            <p:cNvSpPr/>
            <p:nvPr/>
          </p:nvSpPr>
          <p:spPr>
            <a:xfrm>
              <a:off x="966071" y="1579473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91" y="310"/>
                  </a:moveTo>
                  <a:lnTo>
                    <a:pt x="691" y="691"/>
                  </a:lnTo>
                  <a:lnTo>
                    <a:pt x="310" y="691"/>
                  </a:lnTo>
                  <a:lnTo>
                    <a:pt x="310" y="310"/>
                  </a:lnTo>
                  <a:close/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845"/>
                  </a:lnTo>
                  <a:cubicBezTo>
                    <a:pt x="0" y="941"/>
                    <a:pt x="72" y="1012"/>
                    <a:pt x="167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5"/>
                  </a:cubicBezTo>
                  <a:lnTo>
                    <a:pt x="1012" y="167"/>
                  </a:lnTo>
                  <a:cubicBezTo>
                    <a:pt x="1000" y="71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55" name="Google Shape;10618;p69"/>
          <p:cNvGrpSpPr/>
          <p:nvPr/>
        </p:nvGrpSpPr>
        <p:grpSpPr>
          <a:xfrm>
            <a:off x="7665396" y="1439612"/>
            <a:ext cx="777717" cy="674938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0" name="Google Shape;9578;p68"/>
          <p:cNvGrpSpPr/>
          <p:nvPr/>
        </p:nvGrpSpPr>
        <p:grpSpPr>
          <a:xfrm>
            <a:off x="2009775" y="1478941"/>
            <a:ext cx="570975" cy="569173"/>
            <a:chOff x="6664394" y="3346974"/>
            <a:chExt cx="353113" cy="351998"/>
          </a:xfrm>
          <a:solidFill>
            <a:schemeClr val="bg1"/>
          </a:solidFill>
        </p:grpSpPr>
        <p:sp>
          <p:nvSpPr>
            <p:cNvPr id="61" name="Google Shape;9579;p68"/>
            <p:cNvSpPr/>
            <p:nvPr/>
          </p:nvSpPr>
          <p:spPr>
            <a:xfrm>
              <a:off x="6788023" y="3450917"/>
              <a:ext cx="37207" cy="37175"/>
            </a:xfrm>
            <a:custGeom>
              <a:avLst/>
              <a:gdLst/>
              <a:ahLst/>
              <a:cxnLst/>
              <a:rect l="l" t="t" r="r" b="b"/>
              <a:pathLst>
                <a:path w="1168" h="1167" extrusionOk="0">
                  <a:moveTo>
                    <a:pt x="572" y="333"/>
                  </a:moveTo>
                  <a:cubicBezTo>
                    <a:pt x="703" y="333"/>
                    <a:pt x="822" y="453"/>
                    <a:pt x="822" y="583"/>
                  </a:cubicBezTo>
                  <a:cubicBezTo>
                    <a:pt x="822" y="738"/>
                    <a:pt x="703" y="834"/>
                    <a:pt x="572" y="834"/>
                  </a:cubicBezTo>
                  <a:cubicBezTo>
                    <a:pt x="429" y="834"/>
                    <a:pt x="310" y="738"/>
                    <a:pt x="310" y="583"/>
                  </a:cubicBezTo>
                  <a:cubicBezTo>
                    <a:pt x="310" y="441"/>
                    <a:pt x="429" y="333"/>
                    <a:pt x="572" y="333"/>
                  </a:cubicBezTo>
                  <a:close/>
                  <a:moveTo>
                    <a:pt x="584" y="0"/>
                  </a:moveTo>
                  <a:cubicBezTo>
                    <a:pt x="251" y="0"/>
                    <a:pt x="1" y="274"/>
                    <a:pt x="1" y="583"/>
                  </a:cubicBezTo>
                  <a:cubicBezTo>
                    <a:pt x="1" y="917"/>
                    <a:pt x="275" y="1167"/>
                    <a:pt x="584" y="1167"/>
                  </a:cubicBezTo>
                  <a:cubicBezTo>
                    <a:pt x="894" y="1167"/>
                    <a:pt x="1168" y="917"/>
                    <a:pt x="1168" y="583"/>
                  </a:cubicBezTo>
                  <a:cubicBezTo>
                    <a:pt x="1168" y="262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9580;p68"/>
            <p:cNvSpPr/>
            <p:nvPr/>
          </p:nvSpPr>
          <p:spPr>
            <a:xfrm>
              <a:off x="6874892" y="3495641"/>
              <a:ext cx="36824" cy="36824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311"/>
                  </a:moveTo>
                  <a:cubicBezTo>
                    <a:pt x="727" y="311"/>
                    <a:pt x="834" y="430"/>
                    <a:pt x="834" y="561"/>
                  </a:cubicBezTo>
                  <a:cubicBezTo>
                    <a:pt x="834" y="715"/>
                    <a:pt x="715" y="823"/>
                    <a:pt x="584" y="823"/>
                  </a:cubicBezTo>
                  <a:cubicBezTo>
                    <a:pt x="441" y="823"/>
                    <a:pt x="322" y="703"/>
                    <a:pt x="322" y="561"/>
                  </a:cubicBezTo>
                  <a:cubicBezTo>
                    <a:pt x="322" y="430"/>
                    <a:pt x="441" y="311"/>
                    <a:pt x="584" y="311"/>
                  </a:cubicBezTo>
                  <a:close/>
                  <a:moveTo>
                    <a:pt x="563" y="1"/>
                  </a:moveTo>
                  <a:cubicBezTo>
                    <a:pt x="251" y="1"/>
                    <a:pt x="0" y="258"/>
                    <a:pt x="0" y="584"/>
                  </a:cubicBezTo>
                  <a:cubicBezTo>
                    <a:pt x="0" y="906"/>
                    <a:pt x="262" y="1156"/>
                    <a:pt x="584" y="1156"/>
                  </a:cubicBezTo>
                  <a:cubicBezTo>
                    <a:pt x="905" y="1156"/>
                    <a:pt x="1155" y="894"/>
                    <a:pt x="1155" y="584"/>
                  </a:cubicBezTo>
                  <a:cubicBezTo>
                    <a:pt x="1155" y="251"/>
                    <a:pt x="893" y="1"/>
                    <a:pt x="584" y="1"/>
                  </a:cubicBezTo>
                  <a:cubicBezTo>
                    <a:pt x="577" y="1"/>
                    <a:pt x="570" y="1"/>
                    <a:pt x="5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9581;p68"/>
            <p:cNvSpPr/>
            <p:nvPr/>
          </p:nvSpPr>
          <p:spPr>
            <a:xfrm>
              <a:off x="6780059" y="3538136"/>
              <a:ext cx="53134" cy="53134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34" y="560"/>
                    <a:pt x="1334" y="834"/>
                  </a:cubicBezTo>
                  <a:cubicBezTo>
                    <a:pt x="1334" y="1120"/>
                    <a:pt x="1120" y="1346"/>
                    <a:pt x="834" y="1346"/>
                  </a:cubicBezTo>
                  <a:cubicBezTo>
                    <a:pt x="548" y="1346"/>
                    <a:pt x="322" y="1120"/>
                    <a:pt x="322" y="834"/>
                  </a:cubicBezTo>
                  <a:cubicBezTo>
                    <a:pt x="322" y="572"/>
                    <a:pt x="548" y="334"/>
                    <a:pt x="834" y="334"/>
                  </a:cubicBezTo>
                  <a:close/>
                  <a:moveTo>
                    <a:pt x="834" y="1"/>
                  </a:moveTo>
                  <a:cubicBezTo>
                    <a:pt x="370" y="24"/>
                    <a:pt x="1" y="393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98" y="1667"/>
                    <a:pt x="1668" y="1298"/>
                    <a:pt x="1668" y="834"/>
                  </a:cubicBezTo>
                  <a:cubicBezTo>
                    <a:pt x="1668" y="382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4" name="Google Shape;9582;p68"/>
            <p:cNvSpPr/>
            <p:nvPr/>
          </p:nvSpPr>
          <p:spPr>
            <a:xfrm>
              <a:off x="6664394" y="3346974"/>
              <a:ext cx="353113" cy="351998"/>
            </a:xfrm>
            <a:custGeom>
              <a:avLst/>
              <a:gdLst/>
              <a:ahLst/>
              <a:cxnLst/>
              <a:rect l="l" t="t" r="r" b="b"/>
              <a:pathLst>
                <a:path w="11085" h="11050" extrusionOk="0">
                  <a:moveTo>
                    <a:pt x="5549" y="358"/>
                  </a:moveTo>
                  <a:cubicBezTo>
                    <a:pt x="5680" y="358"/>
                    <a:pt x="5799" y="477"/>
                    <a:pt x="5799" y="620"/>
                  </a:cubicBezTo>
                  <a:cubicBezTo>
                    <a:pt x="5799" y="763"/>
                    <a:pt x="5680" y="870"/>
                    <a:pt x="5549" y="870"/>
                  </a:cubicBezTo>
                  <a:cubicBezTo>
                    <a:pt x="5418" y="870"/>
                    <a:pt x="5299" y="763"/>
                    <a:pt x="5299" y="620"/>
                  </a:cubicBezTo>
                  <a:cubicBezTo>
                    <a:pt x="5299" y="465"/>
                    <a:pt x="5418" y="358"/>
                    <a:pt x="5549" y="358"/>
                  </a:cubicBezTo>
                  <a:close/>
                  <a:moveTo>
                    <a:pt x="9752" y="1001"/>
                  </a:moveTo>
                  <a:cubicBezTo>
                    <a:pt x="10061" y="1001"/>
                    <a:pt x="10228" y="1394"/>
                    <a:pt x="10002" y="1620"/>
                  </a:cubicBezTo>
                  <a:cubicBezTo>
                    <a:pt x="9936" y="1686"/>
                    <a:pt x="9844" y="1718"/>
                    <a:pt x="9750" y="1718"/>
                  </a:cubicBezTo>
                  <a:cubicBezTo>
                    <a:pt x="9656" y="1718"/>
                    <a:pt x="9561" y="1686"/>
                    <a:pt x="9490" y="1620"/>
                  </a:cubicBezTo>
                  <a:cubicBezTo>
                    <a:pt x="9275" y="1394"/>
                    <a:pt x="9430" y="1001"/>
                    <a:pt x="9752" y="1001"/>
                  </a:cubicBezTo>
                  <a:close/>
                  <a:moveTo>
                    <a:pt x="1554" y="1203"/>
                  </a:moveTo>
                  <a:cubicBezTo>
                    <a:pt x="1655" y="1203"/>
                    <a:pt x="1756" y="1239"/>
                    <a:pt x="1834" y="1310"/>
                  </a:cubicBezTo>
                  <a:cubicBezTo>
                    <a:pt x="1977" y="1465"/>
                    <a:pt x="1977" y="1715"/>
                    <a:pt x="1834" y="1870"/>
                  </a:cubicBezTo>
                  <a:cubicBezTo>
                    <a:pt x="1756" y="1941"/>
                    <a:pt x="1658" y="1977"/>
                    <a:pt x="1559" y="1977"/>
                  </a:cubicBezTo>
                  <a:cubicBezTo>
                    <a:pt x="1459" y="1977"/>
                    <a:pt x="1358" y="1941"/>
                    <a:pt x="1274" y="1870"/>
                  </a:cubicBezTo>
                  <a:cubicBezTo>
                    <a:pt x="1131" y="1715"/>
                    <a:pt x="1131" y="1465"/>
                    <a:pt x="1274" y="1310"/>
                  </a:cubicBezTo>
                  <a:cubicBezTo>
                    <a:pt x="1352" y="1239"/>
                    <a:pt x="1453" y="1203"/>
                    <a:pt x="1554" y="1203"/>
                  </a:cubicBezTo>
                  <a:close/>
                  <a:moveTo>
                    <a:pt x="596" y="5323"/>
                  </a:moveTo>
                  <a:cubicBezTo>
                    <a:pt x="727" y="5323"/>
                    <a:pt x="846" y="5442"/>
                    <a:pt x="846" y="5573"/>
                  </a:cubicBezTo>
                  <a:cubicBezTo>
                    <a:pt x="858" y="5704"/>
                    <a:pt x="738" y="5823"/>
                    <a:pt x="596" y="5823"/>
                  </a:cubicBezTo>
                  <a:cubicBezTo>
                    <a:pt x="441" y="5823"/>
                    <a:pt x="346" y="5704"/>
                    <a:pt x="346" y="5573"/>
                  </a:cubicBezTo>
                  <a:cubicBezTo>
                    <a:pt x="346" y="5430"/>
                    <a:pt x="465" y="5323"/>
                    <a:pt x="596" y="5323"/>
                  </a:cubicBezTo>
                  <a:close/>
                  <a:moveTo>
                    <a:pt x="10502" y="5323"/>
                  </a:moveTo>
                  <a:cubicBezTo>
                    <a:pt x="10656" y="5323"/>
                    <a:pt x="10764" y="5442"/>
                    <a:pt x="10764" y="5573"/>
                  </a:cubicBezTo>
                  <a:cubicBezTo>
                    <a:pt x="10764" y="5704"/>
                    <a:pt x="10644" y="5823"/>
                    <a:pt x="10502" y="5823"/>
                  </a:cubicBezTo>
                  <a:cubicBezTo>
                    <a:pt x="10359" y="5823"/>
                    <a:pt x="10252" y="5704"/>
                    <a:pt x="10252" y="5573"/>
                  </a:cubicBezTo>
                  <a:cubicBezTo>
                    <a:pt x="10252" y="5430"/>
                    <a:pt x="10371" y="5323"/>
                    <a:pt x="10502" y="5323"/>
                  </a:cubicBezTo>
                  <a:close/>
                  <a:moveTo>
                    <a:pt x="2036" y="8799"/>
                  </a:moveTo>
                  <a:cubicBezTo>
                    <a:pt x="2274" y="8823"/>
                    <a:pt x="2393" y="9085"/>
                    <a:pt x="2227" y="9252"/>
                  </a:cubicBezTo>
                  <a:cubicBezTo>
                    <a:pt x="2179" y="9305"/>
                    <a:pt x="2114" y="9332"/>
                    <a:pt x="2047" y="9332"/>
                  </a:cubicBezTo>
                  <a:cubicBezTo>
                    <a:pt x="1980" y="9332"/>
                    <a:pt x="1911" y="9305"/>
                    <a:pt x="1858" y="9252"/>
                  </a:cubicBezTo>
                  <a:cubicBezTo>
                    <a:pt x="1691" y="9085"/>
                    <a:pt x="1810" y="8799"/>
                    <a:pt x="2036" y="8799"/>
                  </a:cubicBezTo>
                  <a:close/>
                  <a:moveTo>
                    <a:pt x="5549" y="10264"/>
                  </a:moveTo>
                  <a:cubicBezTo>
                    <a:pt x="5680" y="10264"/>
                    <a:pt x="5799" y="10383"/>
                    <a:pt x="5799" y="10514"/>
                  </a:cubicBezTo>
                  <a:cubicBezTo>
                    <a:pt x="5799" y="10669"/>
                    <a:pt x="5680" y="10764"/>
                    <a:pt x="5549" y="10764"/>
                  </a:cubicBezTo>
                  <a:cubicBezTo>
                    <a:pt x="5418" y="10764"/>
                    <a:pt x="5299" y="10645"/>
                    <a:pt x="5299" y="10514"/>
                  </a:cubicBezTo>
                  <a:cubicBezTo>
                    <a:pt x="5299" y="10371"/>
                    <a:pt x="5418" y="10264"/>
                    <a:pt x="5549" y="10264"/>
                  </a:cubicBezTo>
                  <a:close/>
                  <a:moveTo>
                    <a:pt x="5501" y="1"/>
                  </a:moveTo>
                  <a:cubicBezTo>
                    <a:pt x="5180" y="1"/>
                    <a:pt x="4918" y="275"/>
                    <a:pt x="4918" y="584"/>
                  </a:cubicBezTo>
                  <a:cubicBezTo>
                    <a:pt x="4918" y="858"/>
                    <a:pt x="5096" y="1060"/>
                    <a:pt x="5334" y="1132"/>
                  </a:cubicBezTo>
                  <a:lnTo>
                    <a:pt x="5334" y="2025"/>
                  </a:lnTo>
                  <a:cubicBezTo>
                    <a:pt x="5299" y="2013"/>
                    <a:pt x="5251" y="2001"/>
                    <a:pt x="5191" y="1989"/>
                  </a:cubicBezTo>
                  <a:cubicBezTo>
                    <a:pt x="5015" y="1924"/>
                    <a:pt x="4880" y="1886"/>
                    <a:pt x="4761" y="1886"/>
                  </a:cubicBezTo>
                  <a:cubicBezTo>
                    <a:pt x="4576" y="1886"/>
                    <a:pt x="4430" y="1978"/>
                    <a:pt x="4227" y="2203"/>
                  </a:cubicBezTo>
                  <a:cubicBezTo>
                    <a:pt x="4144" y="2299"/>
                    <a:pt x="4072" y="2370"/>
                    <a:pt x="4001" y="2406"/>
                  </a:cubicBezTo>
                  <a:cubicBezTo>
                    <a:pt x="3929" y="2442"/>
                    <a:pt x="3810" y="2442"/>
                    <a:pt x="3703" y="2465"/>
                  </a:cubicBezTo>
                  <a:cubicBezTo>
                    <a:pt x="3370" y="2489"/>
                    <a:pt x="3179" y="2537"/>
                    <a:pt x="3036" y="2823"/>
                  </a:cubicBezTo>
                  <a:lnTo>
                    <a:pt x="2120" y="1906"/>
                  </a:lnTo>
                  <a:cubicBezTo>
                    <a:pt x="2286" y="1632"/>
                    <a:pt x="2274" y="1275"/>
                    <a:pt x="2036" y="1037"/>
                  </a:cubicBezTo>
                  <a:cubicBezTo>
                    <a:pt x="1893" y="894"/>
                    <a:pt x="1712" y="822"/>
                    <a:pt x="1530" y="822"/>
                  </a:cubicBezTo>
                  <a:cubicBezTo>
                    <a:pt x="1349" y="822"/>
                    <a:pt x="1167" y="894"/>
                    <a:pt x="1024" y="1037"/>
                  </a:cubicBezTo>
                  <a:cubicBezTo>
                    <a:pt x="546" y="1505"/>
                    <a:pt x="939" y="2252"/>
                    <a:pt x="1509" y="2252"/>
                  </a:cubicBezTo>
                  <a:cubicBezTo>
                    <a:pt x="1635" y="2252"/>
                    <a:pt x="1770" y="2216"/>
                    <a:pt x="1905" y="2132"/>
                  </a:cubicBezTo>
                  <a:lnTo>
                    <a:pt x="2917" y="3144"/>
                  </a:lnTo>
                  <a:cubicBezTo>
                    <a:pt x="2846" y="3370"/>
                    <a:pt x="2810" y="3394"/>
                    <a:pt x="2572" y="3549"/>
                  </a:cubicBezTo>
                  <a:cubicBezTo>
                    <a:pt x="2143" y="3799"/>
                    <a:pt x="2084" y="3966"/>
                    <a:pt x="2143" y="4442"/>
                  </a:cubicBezTo>
                  <a:cubicBezTo>
                    <a:pt x="2155" y="4561"/>
                    <a:pt x="2167" y="4668"/>
                    <a:pt x="2155" y="4751"/>
                  </a:cubicBezTo>
                  <a:cubicBezTo>
                    <a:pt x="2108" y="4918"/>
                    <a:pt x="1941" y="5061"/>
                    <a:pt x="1846" y="5359"/>
                  </a:cubicBezTo>
                  <a:lnTo>
                    <a:pt x="1131" y="5359"/>
                  </a:lnTo>
                  <a:cubicBezTo>
                    <a:pt x="1060" y="5120"/>
                    <a:pt x="846" y="4942"/>
                    <a:pt x="584" y="4942"/>
                  </a:cubicBezTo>
                  <a:cubicBezTo>
                    <a:pt x="250" y="4942"/>
                    <a:pt x="0" y="5216"/>
                    <a:pt x="0" y="5525"/>
                  </a:cubicBezTo>
                  <a:cubicBezTo>
                    <a:pt x="0" y="5859"/>
                    <a:pt x="262" y="6109"/>
                    <a:pt x="584" y="6109"/>
                  </a:cubicBezTo>
                  <a:cubicBezTo>
                    <a:pt x="846" y="6109"/>
                    <a:pt x="1060" y="5930"/>
                    <a:pt x="1131" y="5692"/>
                  </a:cubicBezTo>
                  <a:lnTo>
                    <a:pt x="1846" y="5692"/>
                  </a:lnTo>
                  <a:cubicBezTo>
                    <a:pt x="1929" y="5990"/>
                    <a:pt x="2108" y="6132"/>
                    <a:pt x="2155" y="6299"/>
                  </a:cubicBezTo>
                  <a:cubicBezTo>
                    <a:pt x="2203" y="6513"/>
                    <a:pt x="2036" y="6871"/>
                    <a:pt x="2179" y="7156"/>
                  </a:cubicBezTo>
                  <a:cubicBezTo>
                    <a:pt x="2322" y="7430"/>
                    <a:pt x="2703" y="7526"/>
                    <a:pt x="2822" y="7704"/>
                  </a:cubicBezTo>
                  <a:cubicBezTo>
                    <a:pt x="2870" y="7764"/>
                    <a:pt x="2894" y="7835"/>
                    <a:pt x="2929" y="7930"/>
                  </a:cubicBezTo>
                  <a:lnTo>
                    <a:pt x="2322" y="8538"/>
                  </a:lnTo>
                  <a:cubicBezTo>
                    <a:pt x="2229" y="8489"/>
                    <a:pt x="2127" y="8464"/>
                    <a:pt x="2025" y="8464"/>
                  </a:cubicBezTo>
                  <a:cubicBezTo>
                    <a:pt x="1880" y="8464"/>
                    <a:pt x="1737" y="8515"/>
                    <a:pt x="1631" y="8621"/>
                  </a:cubicBezTo>
                  <a:cubicBezTo>
                    <a:pt x="1262" y="9002"/>
                    <a:pt x="1536" y="9621"/>
                    <a:pt x="2048" y="9621"/>
                  </a:cubicBezTo>
                  <a:cubicBezTo>
                    <a:pt x="2489" y="9621"/>
                    <a:pt x="2786" y="9157"/>
                    <a:pt x="2560" y="8764"/>
                  </a:cubicBezTo>
                  <a:lnTo>
                    <a:pt x="3084" y="8240"/>
                  </a:lnTo>
                  <a:cubicBezTo>
                    <a:pt x="3322" y="8704"/>
                    <a:pt x="3810" y="8538"/>
                    <a:pt x="4060" y="8657"/>
                  </a:cubicBezTo>
                  <a:cubicBezTo>
                    <a:pt x="4251" y="8740"/>
                    <a:pt x="4418" y="9085"/>
                    <a:pt x="4727" y="9157"/>
                  </a:cubicBezTo>
                  <a:cubicBezTo>
                    <a:pt x="4769" y="9167"/>
                    <a:pt x="4811" y="9172"/>
                    <a:pt x="4853" y="9172"/>
                  </a:cubicBezTo>
                  <a:cubicBezTo>
                    <a:pt x="5045" y="9172"/>
                    <a:pt x="5230" y="9075"/>
                    <a:pt x="5406" y="9026"/>
                  </a:cubicBezTo>
                  <a:lnTo>
                    <a:pt x="5406" y="9919"/>
                  </a:lnTo>
                  <a:cubicBezTo>
                    <a:pt x="5168" y="9990"/>
                    <a:pt x="4989" y="10204"/>
                    <a:pt x="4989" y="10466"/>
                  </a:cubicBezTo>
                  <a:cubicBezTo>
                    <a:pt x="4989" y="10800"/>
                    <a:pt x="5251" y="11050"/>
                    <a:pt x="5561" y="11050"/>
                  </a:cubicBezTo>
                  <a:cubicBezTo>
                    <a:pt x="5894" y="11050"/>
                    <a:pt x="6144" y="10788"/>
                    <a:pt x="6144" y="10466"/>
                  </a:cubicBezTo>
                  <a:cubicBezTo>
                    <a:pt x="6144" y="10204"/>
                    <a:pt x="5965" y="9990"/>
                    <a:pt x="5727" y="9919"/>
                  </a:cubicBezTo>
                  <a:lnTo>
                    <a:pt x="5727" y="9026"/>
                  </a:lnTo>
                  <a:cubicBezTo>
                    <a:pt x="5903" y="9075"/>
                    <a:pt x="6080" y="9172"/>
                    <a:pt x="6269" y="9172"/>
                  </a:cubicBezTo>
                  <a:cubicBezTo>
                    <a:pt x="6310" y="9172"/>
                    <a:pt x="6352" y="9167"/>
                    <a:pt x="6394" y="9157"/>
                  </a:cubicBezTo>
                  <a:cubicBezTo>
                    <a:pt x="6715" y="9085"/>
                    <a:pt x="6894" y="8740"/>
                    <a:pt x="7073" y="8657"/>
                  </a:cubicBezTo>
                  <a:cubicBezTo>
                    <a:pt x="7323" y="8538"/>
                    <a:pt x="7799" y="8704"/>
                    <a:pt x="8049" y="8240"/>
                  </a:cubicBezTo>
                  <a:lnTo>
                    <a:pt x="8216" y="8407"/>
                  </a:lnTo>
                  <a:cubicBezTo>
                    <a:pt x="8245" y="8436"/>
                    <a:pt x="8287" y="8451"/>
                    <a:pt x="8329" y="8451"/>
                  </a:cubicBezTo>
                  <a:cubicBezTo>
                    <a:pt x="8370" y="8451"/>
                    <a:pt x="8412" y="8436"/>
                    <a:pt x="8442" y="8407"/>
                  </a:cubicBezTo>
                  <a:cubicBezTo>
                    <a:pt x="8501" y="8347"/>
                    <a:pt x="8501" y="8240"/>
                    <a:pt x="8442" y="8180"/>
                  </a:cubicBezTo>
                  <a:lnTo>
                    <a:pt x="8168" y="7907"/>
                  </a:lnTo>
                  <a:cubicBezTo>
                    <a:pt x="8239" y="7692"/>
                    <a:pt x="8275" y="7656"/>
                    <a:pt x="8513" y="7514"/>
                  </a:cubicBezTo>
                  <a:cubicBezTo>
                    <a:pt x="8942" y="7252"/>
                    <a:pt x="9013" y="7097"/>
                    <a:pt x="8942" y="6621"/>
                  </a:cubicBezTo>
                  <a:cubicBezTo>
                    <a:pt x="8894" y="6323"/>
                    <a:pt x="8918" y="6287"/>
                    <a:pt x="9073" y="6037"/>
                  </a:cubicBezTo>
                  <a:cubicBezTo>
                    <a:pt x="9156" y="5930"/>
                    <a:pt x="9216" y="5811"/>
                    <a:pt x="9240" y="5692"/>
                  </a:cubicBezTo>
                  <a:lnTo>
                    <a:pt x="9954" y="5692"/>
                  </a:lnTo>
                  <a:cubicBezTo>
                    <a:pt x="10025" y="5930"/>
                    <a:pt x="10240" y="6109"/>
                    <a:pt x="10502" y="6109"/>
                  </a:cubicBezTo>
                  <a:cubicBezTo>
                    <a:pt x="10835" y="6109"/>
                    <a:pt x="11085" y="5847"/>
                    <a:pt x="11085" y="5525"/>
                  </a:cubicBezTo>
                  <a:cubicBezTo>
                    <a:pt x="11085" y="5251"/>
                    <a:pt x="10823" y="4989"/>
                    <a:pt x="10502" y="4989"/>
                  </a:cubicBezTo>
                  <a:cubicBezTo>
                    <a:pt x="10240" y="4989"/>
                    <a:pt x="10025" y="5168"/>
                    <a:pt x="9954" y="5406"/>
                  </a:cubicBezTo>
                  <a:lnTo>
                    <a:pt x="9240" y="5406"/>
                  </a:lnTo>
                  <a:cubicBezTo>
                    <a:pt x="9156" y="5109"/>
                    <a:pt x="8978" y="4966"/>
                    <a:pt x="8930" y="4799"/>
                  </a:cubicBezTo>
                  <a:cubicBezTo>
                    <a:pt x="8882" y="4585"/>
                    <a:pt x="9049" y="4239"/>
                    <a:pt x="8894" y="3954"/>
                  </a:cubicBezTo>
                  <a:cubicBezTo>
                    <a:pt x="8763" y="3668"/>
                    <a:pt x="8382" y="3573"/>
                    <a:pt x="8263" y="3394"/>
                  </a:cubicBezTo>
                  <a:cubicBezTo>
                    <a:pt x="8216" y="3335"/>
                    <a:pt x="8180" y="3263"/>
                    <a:pt x="8156" y="3180"/>
                  </a:cubicBezTo>
                  <a:lnTo>
                    <a:pt x="9406" y="1930"/>
                  </a:lnTo>
                  <a:cubicBezTo>
                    <a:pt x="9513" y="1989"/>
                    <a:pt x="9632" y="2025"/>
                    <a:pt x="9752" y="2025"/>
                  </a:cubicBezTo>
                  <a:cubicBezTo>
                    <a:pt x="9930" y="2025"/>
                    <a:pt x="10109" y="1953"/>
                    <a:pt x="10228" y="1834"/>
                  </a:cubicBezTo>
                  <a:cubicBezTo>
                    <a:pt x="10490" y="1572"/>
                    <a:pt x="10490" y="1132"/>
                    <a:pt x="10228" y="870"/>
                  </a:cubicBezTo>
                  <a:cubicBezTo>
                    <a:pt x="10091" y="733"/>
                    <a:pt x="9915" y="665"/>
                    <a:pt x="9740" y="665"/>
                  </a:cubicBezTo>
                  <a:cubicBezTo>
                    <a:pt x="9564" y="665"/>
                    <a:pt x="9388" y="733"/>
                    <a:pt x="9251" y="870"/>
                  </a:cubicBezTo>
                  <a:cubicBezTo>
                    <a:pt x="9037" y="1096"/>
                    <a:pt x="9001" y="1430"/>
                    <a:pt x="9168" y="1691"/>
                  </a:cubicBezTo>
                  <a:lnTo>
                    <a:pt x="8025" y="2834"/>
                  </a:lnTo>
                  <a:cubicBezTo>
                    <a:pt x="7918" y="2644"/>
                    <a:pt x="7799" y="2537"/>
                    <a:pt x="7501" y="2489"/>
                  </a:cubicBezTo>
                  <a:cubicBezTo>
                    <a:pt x="7493" y="2488"/>
                    <a:pt x="7485" y="2488"/>
                    <a:pt x="7477" y="2488"/>
                  </a:cubicBezTo>
                  <a:cubicBezTo>
                    <a:pt x="7394" y="2488"/>
                    <a:pt x="7334" y="2545"/>
                    <a:pt x="7323" y="2632"/>
                  </a:cubicBezTo>
                  <a:cubicBezTo>
                    <a:pt x="7311" y="2715"/>
                    <a:pt x="7370" y="2787"/>
                    <a:pt x="7454" y="2811"/>
                  </a:cubicBezTo>
                  <a:cubicBezTo>
                    <a:pt x="7680" y="2834"/>
                    <a:pt x="7727" y="2906"/>
                    <a:pt x="7811" y="3192"/>
                  </a:cubicBezTo>
                  <a:cubicBezTo>
                    <a:pt x="7930" y="3549"/>
                    <a:pt x="7989" y="3644"/>
                    <a:pt x="8323" y="3835"/>
                  </a:cubicBezTo>
                  <a:cubicBezTo>
                    <a:pt x="8632" y="4025"/>
                    <a:pt x="8644" y="4061"/>
                    <a:pt x="8597" y="4418"/>
                  </a:cubicBezTo>
                  <a:cubicBezTo>
                    <a:pt x="8537" y="4799"/>
                    <a:pt x="8573" y="4906"/>
                    <a:pt x="8775" y="5216"/>
                  </a:cubicBezTo>
                  <a:cubicBezTo>
                    <a:pt x="8990" y="5525"/>
                    <a:pt x="8990" y="5573"/>
                    <a:pt x="8775" y="5871"/>
                  </a:cubicBezTo>
                  <a:cubicBezTo>
                    <a:pt x="8573" y="6180"/>
                    <a:pt x="8561" y="6287"/>
                    <a:pt x="8597" y="6668"/>
                  </a:cubicBezTo>
                  <a:cubicBezTo>
                    <a:pt x="8644" y="7025"/>
                    <a:pt x="8632" y="7061"/>
                    <a:pt x="8323" y="7252"/>
                  </a:cubicBezTo>
                  <a:cubicBezTo>
                    <a:pt x="7989" y="7442"/>
                    <a:pt x="7930" y="7537"/>
                    <a:pt x="7811" y="7895"/>
                  </a:cubicBezTo>
                  <a:cubicBezTo>
                    <a:pt x="7692" y="8240"/>
                    <a:pt x="7668" y="8264"/>
                    <a:pt x="7311" y="8299"/>
                  </a:cubicBezTo>
                  <a:cubicBezTo>
                    <a:pt x="6918" y="8323"/>
                    <a:pt x="6834" y="8383"/>
                    <a:pt x="6561" y="8657"/>
                  </a:cubicBezTo>
                  <a:cubicBezTo>
                    <a:pt x="6411" y="8813"/>
                    <a:pt x="6334" y="8876"/>
                    <a:pt x="6228" y="8876"/>
                  </a:cubicBezTo>
                  <a:cubicBezTo>
                    <a:pt x="6156" y="8876"/>
                    <a:pt x="6071" y="8847"/>
                    <a:pt x="5942" y="8799"/>
                  </a:cubicBezTo>
                  <a:cubicBezTo>
                    <a:pt x="5799" y="8752"/>
                    <a:pt x="5668" y="8692"/>
                    <a:pt x="5525" y="8692"/>
                  </a:cubicBezTo>
                  <a:cubicBezTo>
                    <a:pt x="5261" y="8692"/>
                    <a:pt x="4987" y="8875"/>
                    <a:pt x="4806" y="8875"/>
                  </a:cubicBezTo>
                  <a:cubicBezTo>
                    <a:pt x="4791" y="8875"/>
                    <a:pt x="4777" y="8874"/>
                    <a:pt x="4763" y="8871"/>
                  </a:cubicBezTo>
                  <a:cubicBezTo>
                    <a:pt x="4668" y="8859"/>
                    <a:pt x="4572" y="8752"/>
                    <a:pt x="4477" y="8657"/>
                  </a:cubicBezTo>
                  <a:cubicBezTo>
                    <a:pt x="4227" y="8383"/>
                    <a:pt x="4120" y="8323"/>
                    <a:pt x="3739" y="8299"/>
                  </a:cubicBezTo>
                  <a:cubicBezTo>
                    <a:pt x="3382" y="8264"/>
                    <a:pt x="3346" y="8240"/>
                    <a:pt x="3227" y="7895"/>
                  </a:cubicBezTo>
                  <a:cubicBezTo>
                    <a:pt x="3108" y="7537"/>
                    <a:pt x="3048" y="7442"/>
                    <a:pt x="2727" y="7252"/>
                  </a:cubicBezTo>
                  <a:cubicBezTo>
                    <a:pt x="2405" y="7061"/>
                    <a:pt x="2393" y="7025"/>
                    <a:pt x="2441" y="6668"/>
                  </a:cubicBezTo>
                  <a:cubicBezTo>
                    <a:pt x="2501" y="6287"/>
                    <a:pt x="2465" y="6180"/>
                    <a:pt x="2262" y="5871"/>
                  </a:cubicBezTo>
                  <a:cubicBezTo>
                    <a:pt x="2048" y="5561"/>
                    <a:pt x="2048" y="5513"/>
                    <a:pt x="2262" y="5216"/>
                  </a:cubicBezTo>
                  <a:cubicBezTo>
                    <a:pt x="2465" y="4906"/>
                    <a:pt x="2477" y="4799"/>
                    <a:pt x="2441" y="4418"/>
                  </a:cubicBezTo>
                  <a:cubicBezTo>
                    <a:pt x="2393" y="4061"/>
                    <a:pt x="2405" y="4025"/>
                    <a:pt x="2727" y="3835"/>
                  </a:cubicBezTo>
                  <a:cubicBezTo>
                    <a:pt x="2846" y="3763"/>
                    <a:pt x="2965" y="3680"/>
                    <a:pt x="3048" y="3585"/>
                  </a:cubicBezTo>
                  <a:cubicBezTo>
                    <a:pt x="3144" y="3477"/>
                    <a:pt x="3179" y="3323"/>
                    <a:pt x="3227" y="3192"/>
                  </a:cubicBezTo>
                  <a:cubicBezTo>
                    <a:pt x="3275" y="3061"/>
                    <a:pt x="3322" y="2942"/>
                    <a:pt x="3394" y="2882"/>
                  </a:cubicBezTo>
                  <a:cubicBezTo>
                    <a:pt x="3465" y="2823"/>
                    <a:pt x="3596" y="2799"/>
                    <a:pt x="3739" y="2787"/>
                  </a:cubicBezTo>
                  <a:cubicBezTo>
                    <a:pt x="4120" y="2763"/>
                    <a:pt x="4215" y="2703"/>
                    <a:pt x="4477" y="2430"/>
                  </a:cubicBezTo>
                  <a:cubicBezTo>
                    <a:pt x="4626" y="2273"/>
                    <a:pt x="4699" y="2210"/>
                    <a:pt x="4807" y="2210"/>
                  </a:cubicBezTo>
                  <a:cubicBezTo>
                    <a:pt x="4880" y="2210"/>
                    <a:pt x="4969" y="2239"/>
                    <a:pt x="5108" y="2287"/>
                  </a:cubicBezTo>
                  <a:cubicBezTo>
                    <a:pt x="5287" y="2352"/>
                    <a:pt x="5406" y="2385"/>
                    <a:pt x="5525" y="2385"/>
                  </a:cubicBezTo>
                  <a:cubicBezTo>
                    <a:pt x="5644" y="2385"/>
                    <a:pt x="5763" y="2352"/>
                    <a:pt x="5942" y="2287"/>
                  </a:cubicBezTo>
                  <a:cubicBezTo>
                    <a:pt x="6081" y="2233"/>
                    <a:pt x="6168" y="2206"/>
                    <a:pt x="6236" y="2206"/>
                  </a:cubicBezTo>
                  <a:cubicBezTo>
                    <a:pt x="6366" y="2206"/>
                    <a:pt x="6425" y="2306"/>
                    <a:pt x="6644" y="2525"/>
                  </a:cubicBezTo>
                  <a:cubicBezTo>
                    <a:pt x="6680" y="2555"/>
                    <a:pt x="6721" y="2570"/>
                    <a:pt x="6762" y="2570"/>
                  </a:cubicBezTo>
                  <a:cubicBezTo>
                    <a:pt x="6802" y="2570"/>
                    <a:pt x="6840" y="2555"/>
                    <a:pt x="6870" y="2525"/>
                  </a:cubicBezTo>
                  <a:cubicBezTo>
                    <a:pt x="6930" y="2465"/>
                    <a:pt x="6930" y="2358"/>
                    <a:pt x="6870" y="2299"/>
                  </a:cubicBezTo>
                  <a:lnTo>
                    <a:pt x="6787" y="2203"/>
                  </a:lnTo>
                  <a:cubicBezTo>
                    <a:pt x="6569" y="1978"/>
                    <a:pt x="6422" y="1886"/>
                    <a:pt x="6241" y="1886"/>
                  </a:cubicBezTo>
                  <a:cubicBezTo>
                    <a:pt x="6125" y="1886"/>
                    <a:pt x="5994" y="1924"/>
                    <a:pt x="5822" y="1989"/>
                  </a:cubicBezTo>
                  <a:cubicBezTo>
                    <a:pt x="5775" y="2001"/>
                    <a:pt x="5715" y="2013"/>
                    <a:pt x="5668" y="2025"/>
                  </a:cubicBezTo>
                  <a:lnTo>
                    <a:pt x="5668" y="1132"/>
                  </a:lnTo>
                  <a:cubicBezTo>
                    <a:pt x="5906" y="1060"/>
                    <a:pt x="6084" y="858"/>
                    <a:pt x="6084" y="584"/>
                  </a:cubicBezTo>
                  <a:cubicBezTo>
                    <a:pt x="6084" y="263"/>
                    <a:pt x="5822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5" name="Google Shape;9583;p68"/>
            <p:cNvSpPr/>
            <p:nvPr/>
          </p:nvSpPr>
          <p:spPr>
            <a:xfrm>
              <a:off x="6938984" y="3622042"/>
              <a:ext cx="53899" cy="51605"/>
            </a:xfrm>
            <a:custGeom>
              <a:avLst/>
              <a:gdLst/>
              <a:ahLst/>
              <a:cxnLst/>
              <a:rect l="l" t="t" r="r" b="b"/>
              <a:pathLst>
                <a:path w="1692" h="1620" extrusionOk="0">
                  <a:moveTo>
                    <a:pt x="919" y="548"/>
                  </a:moveTo>
                  <a:cubicBezTo>
                    <a:pt x="1015" y="548"/>
                    <a:pt x="1114" y="587"/>
                    <a:pt x="1191" y="665"/>
                  </a:cubicBezTo>
                  <a:cubicBezTo>
                    <a:pt x="1334" y="796"/>
                    <a:pt x="1334" y="1046"/>
                    <a:pt x="1191" y="1200"/>
                  </a:cubicBezTo>
                  <a:cubicBezTo>
                    <a:pt x="1114" y="1272"/>
                    <a:pt x="1015" y="1307"/>
                    <a:pt x="919" y="1307"/>
                  </a:cubicBezTo>
                  <a:cubicBezTo>
                    <a:pt x="822" y="1307"/>
                    <a:pt x="727" y="1272"/>
                    <a:pt x="655" y="1200"/>
                  </a:cubicBezTo>
                  <a:cubicBezTo>
                    <a:pt x="500" y="1046"/>
                    <a:pt x="500" y="807"/>
                    <a:pt x="655" y="665"/>
                  </a:cubicBezTo>
                  <a:cubicBezTo>
                    <a:pt x="727" y="587"/>
                    <a:pt x="822" y="548"/>
                    <a:pt x="919" y="548"/>
                  </a:cubicBezTo>
                  <a:close/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34" y="557"/>
                  </a:lnTo>
                  <a:cubicBezTo>
                    <a:pt x="179" y="819"/>
                    <a:pt x="191" y="1177"/>
                    <a:pt x="429" y="1415"/>
                  </a:cubicBezTo>
                  <a:cubicBezTo>
                    <a:pt x="560" y="1552"/>
                    <a:pt x="739" y="1620"/>
                    <a:pt x="920" y="1620"/>
                  </a:cubicBezTo>
                  <a:cubicBezTo>
                    <a:pt x="1102" y="1620"/>
                    <a:pt x="1286" y="1552"/>
                    <a:pt x="1429" y="1415"/>
                  </a:cubicBezTo>
                  <a:cubicBezTo>
                    <a:pt x="1691" y="1153"/>
                    <a:pt x="1691" y="700"/>
                    <a:pt x="1429" y="415"/>
                  </a:cubicBezTo>
                  <a:cubicBezTo>
                    <a:pt x="1294" y="286"/>
                    <a:pt x="1120" y="223"/>
                    <a:pt x="945" y="223"/>
                  </a:cubicBezTo>
                  <a:cubicBezTo>
                    <a:pt x="812" y="223"/>
                    <a:pt x="678" y="259"/>
                    <a:pt x="560" y="331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סימן ''אסור'' 5"/>
          <p:cNvSpPr/>
          <p:nvPr/>
        </p:nvSpPr>
        <p:spPr>
          <a:xfrm>
            <a:off x="1962682" y="1415518"/>
            <a:ext cx="665160" cy="692004"/>
          </a:xfrm>
          <a:prstGeom prst="noSmoking">
            <a:avLst>
              <a:gd name="adj" fmla="val 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66" name="Google Shape;10844;p70"/>
          <p:cNvGrpSpPr/>
          <p:nvPr/>
        </p:nvGrpSpPr>
        <p:grpSpPr>
          <a:xfrm>
            <a:off x="4940540" y="1397552"/>
            <a:ext cx="583163" cy="716998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78" name="צורה חופשית 77"/>
          <p:cNvSpPr/>
          <p:nvPr/>
        </p:nvSpPr>
        <p:spPr>
          <a:xfrm>
            <a:off x="486383" y="1204071"/>
            <a:ext cx="11264339" cy="4651588"/>
          </a:xfrm>
          <a:custGeom>
            <a:avLst/>
            <a:gdLst>
              <a:gd name="connsiteX0" fmla="*/ 0 w 11264339"/>
              <a:gd name="connsiteY0" fmla="*/ 0 h 4651588"/>
              <a:gd name="connsiteX1" fmla="*/ 11264339 w 11264339"/>
              <a:gd name="connsiteY1" fmla="*/ 0 h 4651588"/>
              <a:gd name="connsiteX2" fmla="*/ 11264339 w 11264339"/>
              <a:gd name="connsiteY2" fmla="*/ 29417 h 4651588"/>
              <a:gd name="connsiteX3" fmla="*/ 8439254 w 11264339"/>
              <a:gd name="connsiteY3" fmla="*/ 29417 h 4651588"/>
              <a:gd name="connsiteX4" fmla="*/ 8439254 w 11264339"/>
              <a:gd name="connsiteY4" fmla="*/ 4229351 h 4651588"/>
              <a:gd name="connsiteX5" fmla="*/ 11264339 w 11264339"/>
              <a:gd name="connsiteY5" fmla="*/ 4229351 h 4651588"/>
              <a:gd name="connsiteX6" fmla="*/ 11264339 w 11264339"/>
              <a:gd name="connsiteY6" fmla="*/ 4651588 h 4651588"/>
              <a:gd name="connsiteX7" fmla="*/ 0 w 11264339"/>
              <a:gd name="connsiteY7" fmla="*/ 4651588 h 465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64339" h="4651588">
                <a:moveTo>
                  <a:pt x="0" y="0"/>
                </a:moveTo>
                <a:lnTo>
                  <a:pt x="11264339" y="0"/>
                </a:lnTo>
                <a:lnTo>
                  <a:pt x="11264339" y="29417"/>
                </a:lnTo>
                <a:lnTo>
                  <a:pt x="8439254" y="29417"/>
                </a:lnTo>
                <a:lnTo>
                  <a:pt x="8439254" y="4229351"/>
                </a:lnTo>
                <a:lnTo>
                  <a:pt x="11264339" y="4229351"/>
                </a:lnTo>
                <a:lnTo>
                  <a:pt x="11264339" y="4651588"/>
                </a:lnTo>
                <a:lnTo>
                  <a:pt x="0" y="4651588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366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צורה חופשית 73"/>
          <p:cNvSpPr/>
          <p:nvPr/>
        </p:nvSpPr>
        <p:spPr>
          <a:xfrm>
            <a:off x="3506254" y="464644"/>
            <a:ext cx="8318284" cy="770742"/>
          </a:xfrm>
          <a:custGeom>
            <a:avLst/>
            <a:gdLst>
              <a:gd name="connsiteX0" fmla="*/ 349982 w 8318284"/>
              <a:gd name="connsiteY0" fmla="*/ 0 h 699964"/>
              <a:gd name="connsiteX1" fmla="*/ 8318284 w 8318284"/>
              <a:gd name="connsiteY1" fmla="*/ 0 h 699964"/>
              <a:gd name="connsiteX2" fmla="*/ 8318284 w 8318284"/>
              <a:gd name="connsiteY2" fmla="*/ 699964 h 699964"/>
              <a:gd name="connsiteX3" fmla="*/ 349982 w 8318284"/>
              <a:gd name="connsiteY3" fmla="*/ 699964 h 699964"/>
              <a:gd name="connsiteX4" fmla="*/ 0 w 8318284"/>
              <a:gd name="connsiteY4" fmla="*/ 349982 h 699964"/>
              <a:gd name="connsiteX5" fmla="*/ 349982 w 8318284"/>
              <a:gd name="connsiteY5" fmla="*/ 0 h 69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8284" h="699964">
                <a:moveTo>
                  <a:pt x="349982" y="0"/>
                </a:moveTo>
                <a:lnTo>
                  <a:pt x="8318284" y="0"/>
                </a:lnTo>
                <a:lnTo>
                  <a:pt x="8318284" y="699964"/>
                </a:lnTo>
                <a:lnTo>
                  <a:pt x="349982" y="699964"/>
                </a:lnTo>
                <a:cubicBezTo>
                  <a:pt x="156692" y="699964"/>
                  <a:pt x="0" y="543272"/>
                  <a:pt x="0" y="349982"/>
                </a:cubicBezTo>
                <a:cubicBezTo>
                  <a:pt x="0" y="156692"/>
                  <a:pt x="156692" y="0"/>
                  <a:pt x="349982" y="0"/>
                </a:cubicBezTo>
                <a:close/>
              </a:path>
            </a:pathLst>
          </a:custGeom>
          <a:gradFill flip="none" rotWithShape="1">
            <a:gsLst>
              <a:gs pos="0">
                <a:srgbClr val="51921F"/>
              </a:gs>
              <a:gs pos="97000">
                <a:srgbClr val="9FE61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3495675" y="492112"/>
            <a:ext cx="746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</a:rPr>
              <a:t>שלב א' </a:t>
            </a:r>
            <a:r>
              <a:rPr lang="en-IL" sz="4000" b="1" dirty="0">
                <a:solidFill>
                  <a:schemeClr val="bg1"/>
                </a:solidFill>
              </a:rPr>
              <a:t>–</a:t>
            </a:r>
            <a:r>
              <a:rPr lang="he-IL" sz="4000" b="1" dirty="0">
                <a:solidFill>
                  <a:schemeClr val="bg1"/>
                </a:solidFill>
              </a:rPr>
              <a:t> היערכות בשגרה</a:t>
            </a:r>
            <a:endParaRPr lang="he-IL" sz="3600" dirty="0">
              <a:solidFill>
                <a:schemeClr val="bg1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18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37" name="Google Shape;9888;p69"/>
          <p:cNvGrpSpPr/>
          <p:nvPr/>
        </p:nvGrpSpPr>
        <p:grpSpPr>
          <a:xfrm rot="20870071">
            <a:off x="11111839" y="509007"/>
            <a:ext cx="467254" cy="650149"/>
            <a:chOff x="910723" y="1508212"/>
            <a:chExt cx="251660" cy="350166"/>
          </a:xfrm>
          <a:solidFill>
            <a:schemeClr val="bg1"/>
          </a:solidFill>
        </p:grpSpPr>
        <p:sp>
          <p:nvSpPr>
            <p:cNvPr id="38" name="Google Shape;9889;p69"/>
            <p:cNvSpPr/>
            <p:nvPr/>
          </p:nvSpPr>
          <p:spPr>
            <a:xfrm>
              <a:off x="910723" y="1508212"/>
              <a:ext cx="251660" cy="350166"/>
            </a:xfrm>
            <a:custGeom>
              <a:avLst/>
              <a:gdLst/>
              <a:ahLst/>
              <a:cxnLst/>
              <a:rect l="l" t="t" r="r" b="b"/>
              <a:pathLst>
                <a:path w="7907" h="11002" extrusionOk="0">
                  <a:moveTo>
                    <a:pt x="3942" y="334"/>
                  </a:moveTo>
                  <a:cubicBezTo>
                    <a:pt x="4132" y="334"/>
                    <a:pt x="4299" y="441"/>
                    <a:pt x="4394" y="608"/>
                  </a:cubicBezTo>
                  <a:cubicBezTo>
                    <a:pt x="4418" y="644"/>
                    <a:pt x="4466" y="679"/>
                    <a:pt x="4525" y="679"/>
                  </a:cubicBezTo>
                  <a:lnTo>
                    <a:pt x="5132" y="679"/>
                  </a:lnTo>
                  <a:cubicBezTo>
                    <a:pt x="5240" y="679"/>
                    <a:pt x="5311" y="763"/>
                    <a:pt x="5311" y="858"/>
                  </a:cubicBezTo>
                  <a:lnTo>
                    <a:pt x="5311" y="1382"/>
                  </a:lnTo>
                  <a:lnTo>
                    <a:pt x="2573" y="1382"/>
                  </a:lnTo>
                  <a:lnTo>
                    <a:pt x="2573" y="858"/>
                  </a:lnTo>
                  <a:cubicBezTo>
                    <a:pt x="2573" y="751"/>
                    <a:pt x="2668" y="679"/>
                    <a:pt x="2751" y="679"/>
                  </a:cubicBezTo>
                  <a:lnTo>
                    <a:pt x="3358" y="679"/>
                  </a:lnTo>
                  <a:cubicBezTo>
                    <a:pt x="3418" y="679"/>
                    <a:pt x="3466" y="644"/>
                    <a:pt x="3501" y="608"/>
                  </a:cubicBezTo>
                  <a:cubicBezTo>
                    <a:pt x="3585" y="441"/>
                    <a:pt x="3763" y="334"/>
                    <a:pt x="3942" y="334"/>
                  </a:cubicBezTo>
                  <a:close/>
                  <a:moveTo>
                    <a:pt x="7240" y="1013"/>
                  </a:moveTo>
                  <a:cubicBezTo>
                    <a:pt x="7442" y="1013"/>
                    <a:pt x="7609" y="1179"/>
                    <a:pt x="7609" y="1370"/>
                  </a:cubicBezTo>
                  <a:lnTo>
                    <a:pt x="7609" y="10323"/>
                  </a:lnTo>
                  <a:lnTo>
                    <a:pt x="7585" y="10323"/>
                  </a:lnTo>
                  <a:cubicBezTo>
                    <a:pt x="7585" y="10514"/>
                    <a:pt x="7430" y="10681"/>
                    <a:pt x="7228" y="10681"/>
                  </a:cubicBezTo>
                  <a:lnTo>
                    <a:pt x="691" y="10681"/>
                  </a:lnTo>
                  <a:cubicBezTo>
                    <a:pt x="501" y="10681"/>
                    <a:pt x="334" y="10514"/>
                    <a:pt x="334" y="10323"/>
                  </a:cubicBezTo>
                  <a:lnTo>
                    <a:pt x="334" y="1370"/>
                  </a:lnTo>
                  <a:cubicBezTo>
                    <a:pt x="334" y="1179"/>
                    <a:pt x="501" y="1013"/>
                    <a:pt x="691" y="1013"/>
                  </a:cubicBezTo>
                  <a:lnTo>
                    <a:pt x="2263" y="1013"/>
                  </a:lnTo>
                  <a:lnTo>
                    <a:pt x="2263" y="1537"/>
                  </a:lnTo>
                  <a:cubicBezTo>
                    <a:pt x="2263" y="1632"/>
                    <a:pt x="2335" y="1703"/>
                    <a:pt x="2418" y="1703"/>
                  </a:cubicBezTo>
                  <a:lnTo>
                    <a:pt x="5525" y="1703"/>
                  </a:lnTo>
                  <a:cubicBezTo>
                    <a:pt x="5609" y="1703"/>
                    <a:pt x="5680" y="1632"/>
                    <a:pt x="5680" y="1537"/>
                  </a:cubicBezTo>
                  <a:lnTo>
                    <a:pt x="5680" y="1013"/>
                  </a:lnTo>
                  <a:close/>
                  <a:moveTo>
                    <a:pt x="3954" y="1"/>
                  </a:moveTo>
                  <a:cubicBezTo>
                    <a:pt x="3692" y="1"/>
                    <a:pt x="3442" y="144"/>
                    <a:pt x="3275" y="346"/>
                  </a:cubicBezTo>
                  <a:lnTo>
                    <a:pt x="2751" y="346"/>
                  </a:lnTo>
                  <a:cubicBezTo>
                    <a:pt x="2525" y="346"/>
                    <a:pt x="2335" y="501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9"/>
                    <a:pt x="1" y="1382"/>
                  </a:cubicBezTo>
                  <a:lnTo>
                    <a:pt x="1" y="10323"/>
                  </a:lnTo>
                  <a:cubicBezTo>
                    <a:pt x="1" y="10692"/>
                    <a:pt x="299" y="11002"/>
                    <a:pt x="680" y="11002"/>
                  </a:cubicBezTo>
                  <a:lnTo>
                    <a:pt x="7216" y="11002"/>
                  </a:lnTo>
                  <a:cubicBezTo>
                    <a:pt x="7585" y="11002"/>
                    <a:pt x="7907" y="10704"/>
                    <a:pt x="7907" y="10323"/>
                  </a:cubicBezTo>
                  <a:lnTo>
                    <a:pt x="7907" y="1382"/>
                  </a:lnTo>
                  <a:cubicBezTo>
                    <a:pt x="7907" y="989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501"/>
                    <a:pt x="5383" y="346"/>
                    <a:pt x="5168" y="346"/>
                  </a:cubicBezTo>
                  <a:lnTo>
                    <a:pt x="4644" y="346"/>
                  </a:lnTo>
                  <a:cubicBezTo>
                    <a:pt x="4478" y="144"/>
                    <a:pt x="4228" y="1"/>
                    <a:pt x="3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9" name="Google Shape;9890;p69"/>
            <p:cNvSpPr/>
            <p:nvPr/>
          </p:nvSpPr>
          <p:spPr>
            <a:xfrm>
              <a:off x="1031604" y="1530205"/>
              <a:ext cx="10280" cy="10248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0" name="Google Shape;9891;p69"/>
            <p:cNvSpPr/>
            <p:nvPr/>
          </p:nvSpPr>
          <p:spPr>
            <a:xfrm>
              <a:off x="932334" y="1551784"/>
              <a:ext cx="208088" cy="273653"/>
            </a:xfrm>
            <a:custGeom>
              <a:avLst/>
              <a:gdLst/>
              <a:ahLst/>
              <a:cxnLst/>
              <a:rect l="l" t="t" r="r" b="b"/>
              <a:pathLst>
                <a:path w="6538" h="8598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8430"/>
                  </a:lnTo>
                  <a:cubicBezTo>
                    <a:pt x="1" y="8526"/>
                    <a:pt x="72" y="8597"/>
                    <a:pt x="167" y="8597"/>
                  </a:cubicBezTo>
                  <a:lnTo>
                    <a:pt x="6358" y="8597"/>
                  </a:lnTo>
                  <a:cubicBezTo>
                    <a:pt x="6442" y="8597"/>
                    <a:pt x="6525" y="8526"/>
                    <a:pt x="6525" y="8430"/>
                  </a:cubicBezTo>
                  <a:lnTo>
                    <a:pt x="6525" y="168"/>
                  </a:lnTo>
                  <a:cubicBezTo>
                    <a:pt x="6537" y="84"/>
                    <a:pt x="6466" y="13"/>
                    <a:pt x="6370" y="13"/>
                  </a:cubicBezTo>
                  <a:lnTo>
                    <a:pt x="5513" y="13"/>
                  </a:lnTo>
                  <a:cubicBezTo>
                    <a:pt x="5418" y="13"/>
                    <a:pt x="5346" y="84"/>
                    <a:pt x="5346" y="168"/>
                  </a:cubicBezTo>
                  <a:cubicBezTo>
                    <a:pt x="5346" y="263"/>
                    <a:pt x="5418" y="334"/>
                    <a:pt x="5513" y="334"/>
                  </a:cubicBezTo>
                  <a:lnTo>
                    <a:pt x="6204" y="334"/>
                  </a:lnTo>
                  <a:lnTo>
                    <a:pt x="6204" y="8264"/>
                  </a:lnTo>
                  <a:lnTo>
                    <a:pt x="334" y="8264"/>
                  </a:lnTo>
                  <a:lnTo>
                    <a:pt x="334" y="334"/>
                  </a:lnTo>
                  <a:lnTo>
                    <a:pt x="1024" y="334"/>
                  </a:lnTo>
                  <a:cubicBezTo>
                    <a:pt x="1120" y="334"/>
                    <a:pt x="1191" y="263"/>
                    <a:pt x="1191" y="168"/>
                  </a:cubicBezTo>
                  <a:cubicBezTo>
                    <a:pt x="1191" y="84"/>
                    <a:pt x="1120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1" name="Google Shape;9892;p69"/>
            <p:cNvSpPr/>
            <p:nvPr/>
          </p:nvSpPr>
          <p:spPr>
            <a:xfrm>
              <a:off x="965689" y="1661302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703" y="620"/>
                    <a:pt x="608" y="703"/>
                    <a:pt x="500" y="703"/>
                  </a:cubicBezTo>
                  <a:cubicBezTo>
                    <a:pt x="405" y="703"/>
                    <a:pt x="322" y="620"/>
                    <a:pt x="322" y="525"/>
                  </a:cubicBezTo>
                  <a:cubicBezTo>
                    <a:pt x="322" y="417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7"/>
                    <a:pt x="227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2" name="Google Shape;9893;p69"/>
            <p:cNvSpPr/>
            <p:nvPr/>
          </p:nvSpPr>
          <p:spPr>
            <a:xfrm>
              <a:off x="965689" y="1710571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4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405" y="703"/>
                    <a:pt x="322" y="608"/>
                    <a:pt x="322" y="524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6"/>
                    <a:pt x="227" y="1013"/>
                    <a:pt x="500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3" name="Google Shape;9894;p69"/>
            <p:cNvSpPr/>
            <p:nvPr/>
          </p:nvSpPr>
          <p:spPr>
            <a:xfrm>
              <a:off x="965689" y="1760604"/>
              <a:ext cx="32241" cy="31859"/>
            </a:xfrm>
            <a:custGeom>
              <a:avLst/>
              <a:gdLst/>
              <a:ahLst/>
              <a:cxnLst/>
              <a:rect l="l" t="t" r="r" b="b"/>
              <a:pathLst>
                <a:path w="1013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0"/>
                  </a:cubicBezTo>
                  <a:cubicBezTo>
                    <a:pt x="703" y="596"/>
                    <a:pt x="608" y="679"/>
                    <a:pt x="500" y="679"/>
                  </a:cubicBezTo>
                  <a:cubicBezTo>
                    <a:pt x="405" y="679"/>
                    <a:pt x="322" y="584"/>
                    <a:pt x="322" y="500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cubicBezTo>
                    <a:pt x="0" y="786"/>
                    <a:pt x="227" y="1000"/>
                    <a:pt x="500" y="1000"/>
                  </a:cubicBezTo>
                  <a:cubicBezTo>
                    <a:pt x="786" y="1000"/>
                    <a:pt x="1012" y="786"/>
                    <a:pt x="1012" y="500"/>
                  </a:cubicBez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4" name="Google Shape;9895;p69"/>
            <p:cNvSpPr/>
            <p:nvPr/>
          </p:nvSpPr>
          <p:spPr>
            <a:xfrm>
              <a:off x="1009643" y="1661302"/>
              <a:ext cx="59899" cy="10662"/>
            </a:xfrm>
            <a:custGeom>
              <a:avLst/>
              <a:gdLst/>
              <a:ahLst/>
              <a:cxnLst/>
              <a:rect l="l" t="t" r="r" b="b"/>
              <a:pathLst>
                <a:path w="1882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72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5" name="Google Shape;9896;p69"/>
            <p:cNvSpPr/>
            <p:nvPr/>
          </p:nvSpPr>
          <p:spPr>
            <a:xfrm>
              <a:off x="1009643" y="1683677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0"/>
                    <a:pt x="3084" y="167"/>
                  </a:cubicBezTo>
                  <a:cubicBezTo>
                    <a:pt x="3084" y="72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6" name="Google Shape;9897;p69"/>
            <p:cNvSpPr/>
            <p:nvPr/>
          </p:nvSpPr>
          <p:spPr>
            <a:xfrm>
              <a:off x="1009643" y="1710571"/>
              <a:ext cx="59899" cy="10630"/>
            </a:xfrm>
            <a:custGeom>
              <a:avLst/>
              <a:gdLst/>
              <a:ahLst/>
              <a:cxnLst/>
              <a:rect l="l" t="t" r="r" b="b"/>
              <a:pathLst>
                <a:path w="1882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84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7" name="Google Shape;9898;p69"/>
            <p:cNvSpPr/>
            <p:nvPr/>
          </p:nvSpPr>
          <p:spPr>
            <a:xfrm>
              <a:off x="1009643" y="1732946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8" name="Google Shape;9899;p69"/>
            <p:cNvSpPr/>
            <p:nvPr/>
          </p:nvSpPr>
          <p:spPr>
            <a:xfrm>
              <a:off x="1009643" y="1760604"/>
              <a:ext cx="59899" cy="10248"/>
            </a:xfrm>
            <a:custGeom>
              <a:avLst/>
              <a:gdLst/>
              <a:ahLst/>
              <a:cxnLst/>
              <a:rect l="l" t="t" r="r" b="b"/>
              <a:pathLst>
                <a:path w="188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15" y="322"/>
                  </a:lnTo>
                  <a:cubicBezTo>
                    <a:pt x="1798" y="322"/>
                    <a:pt x="1882" y="250"/>
                    <a:pt x="1882" y="155"/>
                  </a:cubicBezTo>
                  <a:cubicBezTo>
                    <a:pt x="1882" y="72"/>
                    <a:pt x="1798" y="0"/>
                    <a:pt x="1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9" name="Google Shape;9900;p69"/>
            <p:cNvSpPr/>
            <p:nvPr/>
          </p:nvSpPr>
          <p:spPr>
            <a:xfrm>
              <a:off x="1009643" y="1782183"/>
              <a:ext cx="98188" cy="10662"/>
            </a:xfrm>
            <a:custGeom>
              <a:avLst/>
              <a:gdLst/>
              <a:ahLst/>
              <a:cxnLst/>
              <a:rect l="l" t="t" r="r" b="b"/>
              <a:pathLst>
                <a:path w="3085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1"/>
                    <a:pt x="3084" y="168"/>
                  </a:cubicBezTo>
                  <a:cubicBezTo>
                    <a:pt x="3084" y="72"/>
                    <a:pt x="3013" y="1"/>
                    <a:pt x="2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0" name="Google Shape;9901;p69"/>
            <p:cNvSpPr/>
            <p:nvPr/>
          </p:nvSpPr>
          <p:spPr>
            <a:xfrm>
              <a:off x="1009643" y="1579473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9902;p69"/>
            <p:cNvSpPr/>
            <p:nvPr/>
          </p:nvSpPr>
          <p:spPr>
            <a:xfrm>
              <a:off x="965689" y="1628711"/>
              <a:ext cx="142142" cy="10662"/>
            </a:xfrm>
            <a:custGeom>
              <a:avLst/>
              <a:gdLst/>
              <a:ahLst/>
              <a:cxnLst/>
              <a:rect l="l" t="t" r="r" b="b"/>
              <a:pathLst>
                <a:path w="4466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4298" y="334"/>
                  </a:lnTo>
                  <a:cubicBezTo>
                    <a:pt x="4394" y="334"/>
                    <a:pt x="4465" y="251"/>
                    <a:pt x="4465" y="168"/>
                  </a:cubicBezTo>
                  <a:cubicBezTo>
                    <a:pt x="4465" y="72"/>
                    <a:pt x="4394" y="1"/>
                    <a:pt x="4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9903;p69"/>
            <p:cNvSpPr/>
            <p:nvPr/>
          </p:nvSpPr>
          <p:spPr>
            <a:xfrm>
              <a:off x="1009643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6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3" name="Google Shape;9904;p69"/>
            <p:cNvSpPr/>
            <p:nvPr/>
          </p:nvSpPr>
          <p:spPr>
            <a:xfrm>
              <a:off x="1047550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5" y="251"/>
                    <a:pt x="845" y="155"/>
                  </a:cubicBezTo>
                  <a:cubicBezTo>
                    <a:pt x="845" y="72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4" name="Google Shape;9905;p69"/>
            <p:cNvSpPr/>
            <p:nvPr/>
          </p:nvSpPr>
          <p:spPr>
            <a:xfrm>
              <a:off x="966071" y="1579473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91" y="310"/>
                  </a:moveTo>
                  <a:lnTo>
                    <a:pt x="691" y="691"/>
                  </a:lnTo>
                  <a:lnTo>
                    <a:pt x="310" y="691"/>
                  </a:lnTo>
                  <a:lnTo>
                    <a:pt x="310" y="310"/>
                  </a:lnTo>
                  <a:close/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845"/>
                  </a:lnTo>
                  <a:cubicBezTo>
                    <a:pt x="0" y="941"/>
                    <a:pt x="72" y="1012"/>
                    <a:pt x="167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5"/>
                  </a:cubicBezTo>
                  <a:lnTo>
                    <a:pt x="1012" y="167"/>
                  </a:lnTo>
                  <a:cubicBezTo>
                    <a:pt x="1000" y="71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55" name="Google Shape;10618;p69"/>
          <p:cNvGrpSpPr/>
          <p:nvPr/>
        </p:nvGrpSpPr>
        <p:grpSpPr>
          <a:xfrm>
            <a:off x="7781329" y="143961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0" name="Google Shape;9578;p68"/>
          <p:cNvGrpSpPr/>
          <p:nvPr/>
        </p:nvGrpSpPr>
        <p:grpSpPr>
          <a:xfrm>
            <a:off x="2009775" y="1478941"/>
            <a:ext cx="570975" cy="569173"/>
            <a:chOff x="6664394" y="3346974"/>
            <a:chExt cx="353113" cy="351998"/>
          </a:xfrm>
          <a:solidFill>
            <a:schemeClr val="bg1"/>
          </a:solidFill>
        </p:grpSpPr>
        <p:sp>
          <p:nvSpPr>
            <p:cNvPr id="61" name="Google Shape;9579;p68"/>
            <p:cNvSpPr/>
            <p:nvPr/>
          </p:nvSpPr>
          <p:spPr>
            <a:xfrm>
              <a:off x="6788023" y="3450917"/>
              <a:ext cx="37207" cy="37175"/>
            </a:xfrm>
            <a:custGeom>
              <a:avLst/>
              <a:gdLst/>
              <a:ahLst/>
              <a:cxnLst/>
              <a:rect l="l" t="t" r="r" b="b"/>
              <a:pathLst>
                <a:path w="1168" h="1167" extrusionOk="0">
                  <a:moveTo>
                    <a:pt x="572" y="333"/>
                  </a:moveTo>
                  <a:cubicBezTo>
                    <a:pt x="703" y="333"/>
                    <a:pt x="822" y="453"/>
                    <a:pt x="822" y="583"/>
                  </a:cubicBezTo>
                  <a:cubicBezTo>
                    <a:pt x="822" y="738"/>
                    <a:pt x="703" y="834"/>
                    <a:pt x="572" y="834"/>
                  </a:cubicBezTo>
                  <a:cubicBezTo>
                    <a:pt x="429" y="834"/>
                    <a:pt x="310" y="738"/>
                    <a:pt x="310" y="583"/>
                  </a:cubicBezTo>
                  <a:cubicBezTo>
                    <a:pt x="310" y="441"/>
                    <a:pt x="429" y="333"/>
                    <a:pt x="572" y="333"/>
                  </a:cubicBezTo>
                  <a:close/>
                  <a:moveTo>
                    <a:pt x="584" y="0"/>
                  </a:moveTo>
                  <a:cubicBezTo>
                    <a:pt x="251" y="0"/>
                    <a:pt x="1" y="274"/>
                    <a:pt x="1" y="583"/>
                  </a:cubicBezTo>
                  <a:cubicBezTo>
                    <a:pt x="1" y="917"/>
                    <a:pt x="275" y="1167"/>
                    <a:pt x="584" y="1167"/>
                  </a:cubicBezTo>
                  <a:cubicBezTo>
                    <a:pt x="894" y="1167"/>
                    <a:pt x="1168" y="917"/>
                    <a:pt x="1168" y="583"/>
                  </a:cubicBezTo>
                  <a:cubicBezTo>
                    <a:pt x="1168" y="262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9580;p68"/>
            <p:cNvSpPr/>
            <p:nvPr/>
          </p:nvSpPr>
          <p:spPr>
            <a:xfrm>
              <a:off x="6874892" y="3495641"/>
              <a:ext cx="36824" cy="36824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311"/>
                  </a:moveTo>
                  <a:cubicBezTo>
                    <a:pt x="727" y="311"/>
                    <a:pt x="834" y="430"/>
                    <a:pt x="834" y="561"/>
                  </a:cubicBezTo>
                  <a:cubicBezTo>
                    <a:pt x="834" y="715"/>
                    <a:pt x="715" y="823"/>
                    <a:pt x="584" y="823"/>
                  </a:cubicBezTo>
                  <a:cubicBezTo>
                    <a:pt x="441" y="823"/>
                    <a:pt x="322" y="703"/>
                    <a:pt x="322" y="561"/>
                  </a:cubicBezTo>
                  <a:cubicBezTo>
                    <a:pt x="322" y="430"/>
                    <a:pt x="441" y="311"/>
                    <a:pt x="584" y="311"/>
                  </a:cubicBezTo>
                  <a:close/>
                  <a:moveTo>
                    <a:pt x="563" y="1"/>
                  </a:moveTo>
                  <a:cubicBezTo>
                    <a:pt x="251" y="1"/>
                    <a:pt x="0" y="258"/>
                    <a:pt x="0" y="584"/>
                  </a:cubicBezTo>
                  <a:cubicBezTo>
                    <a:pt x="0" y="906"/>
                    <a:pt x="262" y="1156"/>
                    <a:pt x="584" y="1156"/>
                  </a:cubicBezTo>
                  <a:cubicBezTo>
                    <a:pt x="905" y="1156"/>
                    <a:pt x="1155" y="894"/>
                    <a:pt x="1155" y="584"/>
                  </a:cubicBezTo>
                  <a:cubicBezTo>
                    <a:pt x="1155" y="251"/>
                    <a:pt x="893" y="1"/>
                    <a:pt x="584" y="1"/>
                  </a:cubicBezTo>
                  <a:cubicBezTo>
                    <a:pt x="577" y="1"/>
                    <a:pt x="570" y="1"/>
                    <a:pt x="5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9581;p68"/>
            <p:cNvSpPr/>
            <p:nvPr/>
          </p:nvSpPr>
          <p:spPr>
            <a:xfrm>
              <a:off x="6780059" y="3538136"/>
              <a:ext cx="53134" cy="53134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34" y="560"/>
                    <a:pt x="1334" y="834"/>
                  </a:cubicBezTo>
                  <a:cubicBezTo>
                    <a:pt x="1334" y="1120"/>
                    <a:pt x="1120" y="1346"/>
                    <a:pt x="834" y="1346"/>
                  </a:cubicBezTo>
                  <a:cubicBezTo>
                    <a:pt x="548" y="1346"/>
                    <a:pt x="322" y="1120"/>
                    <a:pt x="322" y="834"/>
                  </a:cubicBezTo>
                  <a:cubicBezTo>
                    <a:pt x="322" y="572"/>
                    <a:pt x="548" y="334"/>
                    <a:pt x="834" y="334"/>
                  </a:cubicBezTo>
                  <a:close/>
                  <a:moveTo>
                    <a:pt x="834" y="1"/>
                  </a:moveTo>
                  <a:cubicBezTo>
                    <a:pt x="370" y="24"/>
                    <a:pt x="1" y="393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98" y="1667"/>
                    <a:pt x="1668" y="1298"/>
                    <a:pt x="1668" y="834"/>
                  </a:cubicBezTo>
                  <a:cubicBezTo>
                    <a:pt x="1668" y="382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4" name="Google Shape;9582;p68"/>
            <p:cNvSpPr/>
            <p:nvPr/>
          </p:nvSpPr>
          <p:spPr>
            <a:xfrm>
              <a:off x="6664394" y="3346974"/>
              <a:ext cx="353113" cy="351998"/>
            </a:xfrm>
            <a:custGeom>
              <a:avLst/>
              <a:gdLst/>
              <a:ahLst/>
              <a:cxnLst/>
              <a:rect l="l" t="t" r="r" b="b"/>
              <a:pathLst>
                <a:path w="11085" h="11050" extrusionOk="0">
                  <a:moveTo>
                    <a:pt x="5549" y="358"/>
                  </a:moveTo>
                  <a:cubicBezTo>
                    <a:pt x="5680" y="358"/>
                    <a:pt x="5799" y="477"/>
                    <a:pt x="5799" y="620"/>
                  </a:cubicBezTo>
                  <a:cubicBezTo>
                    <a:pt x="5799" y="763"/>
                    <a:pt x="5680" y="870"/>
                    <a:pt x="5549" y="870"/>
                  </a:cubicBezTo>
                  <a:cubicBezTo>
                    <a:pt x="5418" y="870"/>
                    <a:pt x="5299" y="763"/>
                    <a:pt x="5299" y="620"/>
                  </a:cubicBezTo>
                  <a:cubicBezTo>
                    <a:pt x="5299" y="465"/>
                    <a:pt x="5418" y="358"/>
                    <a:pt x="5549" y="358"/>
                  </a:cubicBezTo>
                  <a:close/>
                  <a:moveTo>
                    <a:pt x="9752" y="1001"/>
                  </a:moveTo>
                  <a:cubicBezTo>
                    <a:pt x="10061" y="1001"/>
                    <a:pt x="10228" y="1394"/>
                    <a:pt x="10002" y="1620"/>
                  </a:cubicBezTo>
                  <a:cubicBezTo>
                    <a:pt x="9936" y="1686"/>
                    <a:pt x="9844" y="1718"/>
                    <a:pt x="9750" y="1718"/>
                  </a:cubicBezTo>
                  <a:cubicBezTo>
                    <a:pt x="9656" y="1718"/>
                    <a:pt x="9561" y="1686"/>
                    <a:pt x="9490" y="1620"/>
                  </a:cubicBezTo>
                  <a:cubicBezTo>
                    <a:pt x="9275" y="1394"/>
                    <a:pt x="9430" y="1001"/>
                    <a:pt x="9752" y="1001"/>
                  </a:cubicBezTo>
                  <a:close/>
                  <a:moveTo>
                    <a:pt x="1554" y="1203"/>
                  </a:moveTo>
                  <a:cubicBezTo>
                    <a:pt x="1655" y="1203"/>
                    <a:pt x="1756" y="1239"/>
                    <a:pt x="1834" y="1310"/>
                  </a:cubicBezTo>
                  <a:cubicBezTo>
                    <a:pt x="1977" y="1465"/>
                    <a:pt x="1977" y="1715"/>
                    <a:pt x="1834" y="1870"/>
                  </a:cubicBezTo>
                  <a:cubicBezTo>
                    <a:pt x="1756" y="1941"/>
                    <a:pt x="1658" y="1977"/>
                    <a:pt x="1559" y="1977"/>
                  </a:cubicBezTo>
                  <a:cubicBezTo>
                    <a:pt x="1459" y="1977"/>
                    <a:pt x="1358" y="1941"/>
                    <a:pt x="1274" y="1870"/>
                  </a:cubicBezTo>
                  <a:cubicBezTo>
                    <a:pt x="1131" y="1715"/>
                    <a:pt x="1131" y="1465"/>
                    <a:pt x="1274" y="1310"/>
                  </a:cubicBezTo>
                  <a:cubicBezTo>
                    <a:pt x="1352" y="1239"/>
                    <a:pt x="1453" y="1203"/>
                    <a:pt x="1554" y="1203"/>
                  </a:cubicBezTo>
                  <a:close/>
                  <a:moveTo>
                    <a:pt x="596" y="5323"/>
                  </a:moveTo>
                  <a:cubicBezTo>
                    <a:pt x="727" y="5323"/>
                    <a:pt x="846" y="5442"/>
                    <a:pt x="846" y="5573"/>
                  </a:cubicBezTo>
                  <a:cubicBezTo>
                    <a:pt x="858" y="5704"/>
                    <a:pt x="738" y="5823"/>
                    <a:pt x="596" y="5823"/>
                  </a:cubicBezTo>
                  <a:cubicBezTo>
                    <a:pt x="441" y="5823"/>
                    <a:pt x="346" y="5704"/>
                    <a:pt x="346" y="5573"/>
                  </a:cubicBezTo>
                  <a:cubicBezTo>
                    <a:pt x="346" y="5430"/>
                    <a:pt x="465" y="5323"/>
                    <a:pt x="596" y="5323"/>
                  </a:cubicBezTo>
                  <a:close/>
                  <a:moveTo>
                    <a:pt x="10502" y="5323"/>
                  </a:moveTo>
                  <a:cubicBezTo>
                    <a:pt x="10656" y="5323"/>
                    <a:pt x="10764" y="5442"/>
                    <a:pt x="10764" y="5573"/>
                  </a:cubicBezTo>
                  <a:cubicBezTo>
                    <a:pt x="10764" y="5704"/>
                    <a:pt x="10644" y="5823"/>
                    <a:pt x="10502" y="5823"/>
                  </a:cubicBezTo>
                  <a:cubicBezTo>
                    <a:pt x="10359" y="5823"/>
                    <a:pt x="10252" y="5704"/>
                    <a:pt x="10252" y="5573"/>
                  </a:cubicBezTo>
                  <a:cubicBezTo>
                    <a:pt x="10252" y="5430"/>
                    <a:pt x="10371" y="5323"/>
                    <a:pt x="10502" y="5323"/>
                  </a:cubicBezTo>
                  <a:close/>
                  <a:moveTo>
                    <a:pt x="2036" y="8799"/>
                  </a:moveTo>
                  <a:cubicBezTo>
                    <a:pt x="2274" y="8823"/>
                    <a:pt x="2393" y="9085"/>
                    <a:pt x="2227" y="9252"/>
                  </a:cubicBezTo>
                  <a:cubicBezTo>
                    <a:pt x="2179" y="9305"/>
                    <a:pt x="2114" y="9332"/>
                    <a:pt x="2047" y="9332"/>
                  </a:cubicBezTo>
                  <a:cubicBezTo>
                    <a:pt x="1980" y="9332"/>
                    <a:pt x="1911" y="9305"/>
                    <a:pt x="1858" y="9252"/>
                  </a:cubicBezTo>
                  <a:cubicBezTo>
                    <a:pt x="1691" y="9085"/>
                    <a:pt x="1810" y="8799"/>
                    <a:pt x="2036" y="8799"/>
                  </a:cubicBezTo>
                  <a:close/>
                  <a:moveTo>
                    <a:pt x="5549" y="10264"/>
                  </a:moveTo>
                  <a:cubicBezTo>
                    <a:pt x="5680" y="10264"/>
                    <a:pt x="5799" y="10383"/>
                    <a:pt x="5799" y="10514"/>
                  </a:cubicBezTo>
                  <a:cubicBezTo>
                    <a:pt x="5799" y="10669"/>
                    <a:pt x="5680" y="10764"/>
                    <a:pt x="5549" y="10764"/>
                  </a:cubicBezTo>
                  <a:cubicBezTo>
                    <a:pt x="5418" y="10764"/>
                    <a:pt x="5299" y="10645"/>
                    <a:pt x="5299" y="10514"/>
                  </a:cubicBezTo>
                  <a:cubicBezTo>
                    <a:pt x="5299" y="10371"/>
                    <a:pt x="5418" y="10264"/>
                    <a:pt x="5549" y="10264"/>
                  </a:cubicBezTo>
                  <a:close/>
                  <a:moveTo>
                    <a:pt x="5501" y="1"/>
                  </a:moveTo>
                  <a:cubicBezTo>
                    <a:pt x="5180" y="1"/>
                    <a:pt x="4918" y="275"/>
                    <a:pt x="4918" y="584"/>
                  </a:cubicBezTo>
                  <a:cubicBezTo>
                    <a:pt x="4918" y="858"/>
                    <a:pt x="5096" y="1060"/>
                    <a:pt x="5334" y="1132"/>
                  </a:cubicBezTo>
                  <a:lnTo>
                    <a:pt x="5334" y="2025"/>
                  </a:lnTo>
                  <a:cubicBezTo>
                    <a:pt x="5299" y="2013"/>
                    <a:pt x="5251" y="2001"/>
                    <a:pt x="5191" y="1989"/>
                  </a:cubicBezTo>
                  <a:cubicBezTo>
                    <a:pt x="5015" y="1924"/>
                    <a:pt x="4880" y="1886"/>
                    <a:pt x="4761" y="1886"/>
                  </a:cubicBezTo>
                  <a:cubicBezTo>
                    <a:pt x="4576" y="1886"/>
                    <a:pt x="4430" y="1978"/>
                    <a:pt x="4227" y="2203"/>
                  </a:cubicBezTo>
                  <a:cubicBezTo>
                    <a:pt x="4144" y="2299"/>
                    <a:pt x="4072" y="2370"/>
                    <a:pt x="4001" y="2406"/>
                  </a:cubicBezTo>
                  <a:cubicBezTo>
                    <a:pt x="3929" y="2442"/>
                    <a:pt x="3810" y="2442"/>
                    <a:pt x="3703" y="2465"/>
                  </a:cubicBezTo>
                  <a:cubicBezTo>
                    <a:pt x="3370" y="2489"/>
                    <a:pt x="3179" y="2537"/>
                    <a:pt x="3036" y="2823"/>
                  </a:cubicBezTo>
                  <a:lnTo>
                    <a:pt x="2120" y="1906"/>
                  </a:lnTo>
                  <a:cubicBezTo>
                    <a:pt x="2286" y="1632"/>
                    <a:pt x="2274" y="1275"/>
                    <a:pt x="2036" y="1037"/>
                  </a:cubicBezTo>
                  <a:cubicBezTo>
                    <a:pt x="1893" y="894"/>
                    <a:pt x="1712" y="822"/>
                    <a:pt x="1530" y="822"/>
                  </a:cubicBezTo>
                  <a:cubicBezTo>
                    <a:pt x="1349" y="822"/>
                    <a:pt x="1167" y="894"/>
                    <a:pt x="1024" y="1037"/>
                  </a:cubicBezTo>
                  <a:cubicBezTo>
                    <a:pt x="546" y="1505"/>
                    <a:pt x="939" y="2252"/>
                    <a:pt x="1509" y="2252"/>
                  </a:cubicBezTo>
                  <a:cubicBezTo>
                    <a:pt x="1635" y="2252"/>
                    <a:pt x="1770" y="2216"/>
                    <a:pt x="1905" y="2132"/>
                  </a:cubicBezTo>
                  <a:lnTo>
                    <a:pt x="2917" y="3144"/>
                  </a:lnTo>
                  <a:cubicBezTo>
                    <a:pt x="2846" y="3370"/>
                    <a:pt x="2810" y="3394"/>
                    <a:pt x="2572" y="3549"/>
                  </a:cubicBezTo>
                  <a:cubicBezTo>
                    <a:pt x="2143" y="3799"/>
                    <a:pt x="2084" y="3966"/>
                    <a:pt x="2143" y="4442"/>
                  </a:cubicBezTo>
                  <a:cubicBezTo>
                    <a:pt x="2155" y="4561"/>
                    <a:pt x="2167" y="4668"/>
                    <a:pt x="2155" y="4751"/>
                  </a:cubicBezTo>
                  <a:cubicBezTo>
                    <a:pt x="2108" y="4918"/>
                    <a:pt x="1941" y="5061"/>
                    <a:pt x="1846" y="5359"/>
                  </a:cubicBezTo>
                  <a:lnTo>
                    <a:pt x="1131" y="5359"/>
                  </a:lnTo>
                  <a:cubicBezTo>
                    <a:pt x="1060" y="5120"/>
                    <a:pt x="846" y="4942"/>
                    <a:pt x="584" y="4942"/>
                  </a:cubicBezTo>
                  <a:cubicBezTo>
                    <a:pt x="250" y="4942"/>
                    <a:pt x="0" y="5216"/>
                    <a:pt x="0" y="5525"/>
                  </a:cubicBezTo>
                  <a:cubicBezTo>
                    <a:pt x="0" y="5859"/>
                    <a:pt x="262" y="6109"/>
                    <a:pt x="584" y="6109"/>
                  </a:cubicBezTo>
                  <a:cubicBezTo>
                    <a:pt x="846" y="6109"/>
                    <a:pt x="1060" y="5930"/>
                    <a:pt x="1131" y="5692"/>
                  </a:cubicBezTo>
                  <a:lnTo>
                    <a:pt x="1846" y="5692"/>
                  </a:lnTo>
                  <a:cubicBezTo>
                    <a:pt x="1929" y="5990"/>
                    <a:pt x="2108" y="6132"/>
                    <a:pt x="2155" y="6299"/>
                  </a:cubicBezTo>
                  <a:cubicBezTo>
                    <a:pt x="2203" y="6513"/>
                    <a:pt x="2036" y="6871"/>
                    <a:pt x="2179" y="7156"/>
                  </a:cubicBezTo>
                  <a:cubicBezTo>
                    <a:pt x="2322" y="7430"/>
                    <a:pt x="2703" y="7526"/>
                    <a:pt x="2822" y="7704"/>
                  </a:cubicBezTo>
                  <a:cubicBezTo>
                    <a:pt x="2870" y="7764"/>
                    <a:pt x="2894" y="7835"/>
                    <a:pt x="2929" y="7930"/>
                  </a:cubicBezTo>
                  <a:lnTo>
                    <a:pt x="2322" y="8538"/>
                  </a:lnTo>
                  <a:cubicBezTo>
                    <a:pt x="2229" y="8489"/>
                    <a:pt x="2127" y="8464"/>
                    <a:pt x="2025" y="8464"/>
                  </a:cubicBezTo>
                  <a:cubicBezTo>
                    <a:pt x="1880" y="8464"/>
                    <a:pt x="1737" y="8515"/>
                    <a:pt x="1631" y="8621"/>
                  </a:cubicBezTo>
                  <a:cubicBezTo>
                    <a:pt x="1262" y="9002"/>
                    <a:pt x="1536" y="9621"/>
                    <a:pt x="2048" y="9621"/>
                  </a:cubicBezTo>
                  <a:cubicBezTo>
                    <a:pt x="2489" y="9621"/>
                    <a:pt x="2786" y="9157"/>
                    <a:pt x="2560" y="8764"/>
                  </a:cubicBezTo>
                  <a:lnTo>
                    <a:pt x="3084" y="8240"/>
                  </a:lnTo>
                  <a:cubicBezTo>
                    <a:pt x="3322" y="8704"/>
                    <a:pt x="3810" y="8538"/>
                    <a:pt x="4060" y="8657"/>
                  </a:cubicBezTo>
                  <a:cubicBezTo>
                    <a:pt x="4251" y="8740"/>
                    <a:pt x="4418" y="9085"/>
                    <a:pt x="4727" y="9157"/>
                  </a:cubicBezTo>
                  <a:cubicBezTo>
                    <a:pt x="4769" y="9167"/>
                    <a:pt x="4811" y="9172"/>
                    <a:pt x="4853" y="9172"/>
                  </a:cubicBezTo>
                  <a:cubicBezTo>
                    <a:pt x="5045" y="9172"/>
                    <a:pt x="5230" y="9075"/>
                    <a:pt x="5406" y="9026"/>
                  </a:cubicBezTo>
                  <a:lnTo>
                    <a:pt x="5406" y="9919"/>
                  </a:lnTo>
                  <a:cubicBezTo>
                    <a:pt x="5168" y="9990"/>
                    <a:pt x="4989" y="10204"/>
                    <a:pt x="4989" y="10466"/>
                  </a:cubicBezTo>
                  <a:cubicBezTo>
                    <a:pt x="4989" y="10800"/>
                    <a:pt x="5251" y="11050"/>
                    <a:pt x="5561" y="11050"/>
                  </a:cubicBezTo>
                  <a:cubicBezTo>
                    <a:pt x="5894" y="11050"/>
                    <a:pt x="6144" y="10788"/>
                    <a:pt x="6144" y="10466"/>
                  </a:cubicBezTo>
                  <a:cubicBezTo>
                    <a:pt x="6144" y="10204"/>
                    <a:pt x="5965" y="9990"/>
                    <a:pt x="5727" y="9919"/>
                  </a:cubicBezTo>
                  <a:lnTo>
                    <a:pt x="5727" y="9026"/>
                  </a:lnTo>
                  <a:cubicBezTo>
                    <a:pt x="5903" y="9075"/>
                    <a:pt x="6080" y="9172"/>
                    <a:pt x="6269" y="9172"/>
                  </a:cubicBezTo>
                  <a:cubicBezTo>
                    <a:pt x="6310" y="9172"/>
                    <a:pt x="6352" y="9167"/>
                    <a:pt x="6394" y="9157"/>
                  </a:cubicBezTo>
                  <a:cubicBezTo>
                    <a:pt x="6715" y="9085"/>
                    <a:pt x="6894" y="8740"/>
                    <a:pt x="7073" y="8657"/>
                  </a:cubicBezTo>
                  <a:cubicBezTo>
                    <a:pt x="7323" y="8538"/>
                    <a:pt x="7799" y="8704"/>
                    <a:pt x="8049" y="8240"/>
                  </a:cubicBezTo>
                  <a:lnTo>
                    <a:pt x="8216" y="8407"/>
                  </a:lnTo>
                  <a:cubicBezTo>
                    <a:pt x="8245" y="8436"/>
                    <a:pt x="8287" y="8451"/>
                    <a:pt x="8329" y="8451"/>
                  </a:cubicBezTo>
                  <a:cubicBezTo>
                    <a:pt x="8370" y="8451"/>
                    <a:pt x="8412" y="8436"/>
                    <a:pt x="8442" y="8407"/>
                  </a:cubicBezTo>
                  <a:cubicBezTo>
                    <a:pt x="8501" y="8347"/>
                    <a:pt x="8501" y="8240"/>
                    <a:pt x="8442" y="8180"/>
                  </a:cubicBezTo>
                  <a:lnTo>
                    <a:pt x="8168" y="7907"/>
                  </a:lnTo>
                  <a:cubicBezTo>
                    <a:pt x="8239" y="7692"/>
                    <a:pt x="8275" y="7656"/>
                    <a:pt x="8513" y="7514"/>
                  </a:cubicBezTo>
                  <a:cubicBezTo>
                    <a:pt x="8942" y="7252"/>
                    <a:pt x="9013" y="7097"/>
                    <a:pt x="8942" y="6621"/>
                  </a:cubicBezTo>
                  <a:cubicBezTo>
                    <a:pt x="8894" y="6323"/>
                    <a:pt x="8918" y="6287"/>
                    <a:pt x="9073" y="6037"/>
                  </a:cubicBezTo>
                  <a:cubicBezTo>
                    <a:pt x="9156" y="5930"/>
                    <a:pt x="9216" y="5811"/>
                    <a:pt x="9240" y="5692"/>
                  </a:cubicBezTo>
                  <a:lnTo>
                    <a:pt x="9954" y="5692"/>
                  </a:lnTo>
                  <a:cubicBezTo>
                    <a:pt x="10025" y="5930"/>
                    <a:pt x="10240" y="6109"/>
                    <a:pt x="10502" y="6109"/>
                  </a:cubicBezTo>
                  <a:cubicBezTo>
                    <a:pt x="10835" y="6109"/>
                    <a:pt x="11085" y="5847"/>
                    <a:pt x="11085" y="5525"/>
                  </a:cubicBezTo>
                  <a:cubicBezTo>
                    <a:pt x="11085" y="5251"/>
                    <a:pt x="10823" y="4989"/>
                    <a:pt x="10502" y="4989"/>
                  </a:cubicBezTo>
                  <a:cubicBezTo>
                    <a:pt x="10240" y="4989"/>
                    <a:pt x="10025" y="5168"/>
                    <a:pt x="9954" y="5406"/>
                  </a:cubicBezTo>
                  <a:lnTo>
                    <a:pt x="9240" y="5406"/>
                  </a:lnTo>
                  <a:cubicBezTo>
                    <a:pt x="9156" y="5109"/>
                    <a:pt x="8978" y="4966"/>
                    <a:pt x="8930" y="4799"/>
                  </a:cubicBezTo>
                  <a:cubicBezTo>
                    <a:pt x="8882" y="4585"/>
                    <a:pt x="9049" y="4239"/>
                    <a:pt x="8894" y="3954"/>
                  </a:cubicBezTo>
                  <a:cubicBezTo>
                    <a:pt x="8763" y="3668"/>
                    <a:pt x="8382" y="3573"/>
                    <a:pt x="8263" y="3394"/>
                  </a:cubicBezTo>
                  <a:cubicBezTo>
                    <a:pt x="8216" y="3335"/>
                    <a:pt x="8180" y="3263"/>
                    <a:pt x="8156" y="3180"/>
                  </a:cubicBezTo>
                  <a:lnTo>
                    <a:pt x="9406" y="1930"/>
                  </a:lnTo>
                  <a:cubicBezTo>
                    <a:pt x="9513" y="1989"/>
                    <a:pt x="9632" y="2025"/>
                    <a:pt x="9752" y="2025"/>
                  </a:cubicBezTo>
                  <a:cubicBezTo>
                    <a:pt x="9930" y="2025"/>
                    <a:pt x="10109" y="1953"/>
                    <a:pt x="10228" y="1834"/>
                  </a:cubicBezTo>
                  <a:cubicBezTo>
                    <a:pt x="10490" y="1572"/>
                    <a:pt x="10490" y="1132"/>
                    <a:pt x="10228" y="870"/>
                  </a:cubicBezTo>
                  <a:cubicBezTo>
                    <a:pt x="10091" y="733"/>
                    <a:pt x="9915" y="665"/>
                    <a:pt x="9740" y="665"/>
                  </a:cubicBezTo>
                  <a:cubicBezTo>
                    <a:pt x="9564" y="665"/>
                    <a:pt x="9388" y="733"/>
                    <a:pt x="9251" y="870"/>
                  </a:cubicBezTo>
                  <a:cubicBezTo>
                    <a:pt x="9037" y="1096"/>
                    <a:pt x="9001" y="1430"/>
                    <a:pt x="9168" y="1691"/>
                  </a:cubicBezTo>
                  <a:lnTo>
                    <a:pt x="8025" y="2834"/>
                  </a:lnTo>
                  <a:cubicBezTo>
                    <a:pt x="7918" y="2644"/>
                    <a:pt x="7799" y="2537"/>
                    <a:pt x="7501" y="2489"/>
                  </a:cubicBezTo>
                  <a:cubicBezTo>
                    <a:pt x="7493" y="2488"/>
                    <a:pt x="7485" y="2488"/>
                    <a:pt x="7477" y="2488"/>
                  </a:cubicBezTo>
                  <a:cubicBezTo>
                    <a:pt x="7394" y="2488"/>
                    <a:pt x="7334" y="2545"/>
                    <a:pt x="7323" y="2632"/>
                  </a:cubicBezTo>
                  <a:cubicBezTo>
                    <a:pt x="7311" y="2715"/>
                    <a:pt x="7370" y="2787"/>
                    <a:pt x="7454" y="2811"/>
                  </a:cubicBezTo>
                  <a:cubicBezTo>
                    <a:pt x="7680" y="2834"/>
                    <a:pt x="7727" y="2906"/>
                    <a:pt x="7811" y="3192"/>
                  </a:cubicBezTo>
                  <a:cubicBezTo>
                    <a:pt x="7930" y="3549"/>
                    <a:pt x="7989" y="3644"/>
                    <a:pt x="8323" y="3835"/>
                  </a:cubicBezTo>
                  <a:cubicBezTo>
                    <a:pt x="8632" y="4025"/>
                    <a:pt x="8644" y="4061"/>
                    <a:pt x="8597" y="4418"/>
                  </a:cubicBezTo>
                  <a:cubicBezTo>
                    <a:pt x="8537" y="4799"/>
                    <a:pt x="8573" y="4906"/>
                    <a:pt x="8775" y="5216"/>
                  </a:cubicBezTo>
                  <a:cubicBezTo>
                    <a:pt x="8990" y="5525"/>
                    <a:pt x="8990" y="5573"/>
                    <a:pt x="8775" y="5871"/>
                  </a:cubicBezTo>
                  <a:cubicBezTo>
                    <a:pt x="8573" y="6180"/>
                    <a:pt x="8561" y="6287"/>
                    <a:pt x="8597" y="6668"/>
                  </a:cubicBezTo>
                  <a:cubicBezTo>
                    <a:pt x="8644" y="7025"/>
                    <a:pt x="8632" y="7061"/>
                    <a:pt x="8323" y="7252"/>
                  </a:cubicBezTo>
                  <a:cubicBezTo>
                    <a:pt x="7989" y="7442"/>
                    <a:pt x="7930" y="7537"/>
                    <a:pt x="7811" y="7895"/>
                  </a:cubicBezTo>
                  <a:cubicBezTo>
                    <a:pt x="7692" y="8240"/>
                    <a:pt x="7668" y="8264"/>
                    <a:pt x="7311" y="8299"/>
                  </a:cubicBezTo>
                  <a:cubicBezTo>
                    <a:pt x="6918" y="8323"/>
                    <a:pt x="6834" y="8383"/>
                    <a:pt x="6561" y="8657"/>
                  </a:cubicBezTo>
                  <a:cubicBezTo>
                    <a:pt x="6411" y="8813"/>
                    <a:pt x="6334" y="8876"/>
                    <a:pt x="6228" y="8876"/>
                  </a:cubicBezTo>
                  <a:cubicBezTo>
                    <a:pt x="6156" y="8876"/>
                    <a:pt x="6071" y="8847"/>
                    <a:pt x="5942" y="8799"/>
                  </a:cubicBezTo>
                  <a:cubicBezTo>
                    <a:pt x="5799" y="8752"/>
                    <a:pt x="5668" y="8692"/>
                    <a:pt x="5525" y="8692"/>
                  </a:cubicBezTo>
                  <a:cubicBezTo>
                    <a:pt x="5261" y="8692"/>
                    <a:pt x="4987" y="8875"/>
                    <a:pt x="4806" y="8875"/>
                  </a:cubicBezTo>
                  <a:cubicBezTo>
                    <a:pt x="4791" y="8875"/>
                    <a:pt x="4777" y="8874"/>
                    <a:pt x="4763" y="8871"/>
                  </a:cubicBezTo>
                  <a:cubicBezTo>
                    <a:pt x="4668" y="8859"/>
                    <a:pt x="4572" y="8752"/>
                    <a:pt x="4477" y="8657"/>
                  </a:cubicBezTo>
                  <a:cubicBezTo>
                    <a:pt x="4227" y="8383"/>
                    <a:pt x="4120" y="8323"/>
                    <a:pt x="3739" y="8299"/>
                  </a:cubicBezTo>
                  <a:cubicBezTo>
                    <a:pt x="3382" y="8264"/>
                    <a:pt x="3346" y="8240"/>
                    <a:pt x="3227" y="7895"/>
                  </a:cubicBezTo>
                  <a:cubicBezTo>
                    <a:pt x="3108" y="7537"/>
                    <a:pt x="3048" y="7442"/>
                    <a:pt x="2727" y="7252"/>
                  </a:cubicBezTo>
                  <a:cubicBezTo>
                    <a:pt x="2405" y="7061"/>
                    <a:pt x="2393" y="7025"/>
                    <a:pt x="2441" y="6668"/>
                  </a:cubicBezTo>
                  <a:cubicBezTo>
                    <a:pt x="2501" y="6287"/>
                    <a:pt x="2465" y="6180"/>
                    <a:pt x="2262" y="5871"/>
                  </a:cubicBezTo>
                  <a:cubicBezTo>
                    <a:pt x="2048" y="5561"/>
                    <a:pt x="2048" y="5513"/>
                    <a:pt x="2262" y="5216"/>
                  </a:cubicBezTo>
                  <a:cubicBezTo>
                    <a:pt x="2465" y="4906"/>
                    <a:pt x="2477" y="4799"/>
                    <a:pt x="2441" y="4418"/>
                  </a:cubicBezTo>
                  <a:cubicBezTo>
                    <a:pt x="2393" y="4061"/>
                    <a:pt x="2405" y="4025"/>
                    <a:pt x="2727" y="3835"/>
                  </a:cubicBezTo>
                  <a:cubicBezTo>
                    <a:pt x="2846" y="3763"/>
                    <a:pt x="2965" y="3680"/>
                    <a:pt x="3048" y="3585"/>
                  </a:cubicBezTo>
                  <a:cubicBezTo>
                    <a:pt x="3144" y="3477"/>
                    <a:pt x="3179" y="3323"/>
                    <a:pt x="3227" y="3192"/>
                  </a:cubicBezTo>
                  <a:cubicBezTo>
                    <a:pt x="3275" y="3061"/>
                    <a:pt x="3322" y="2942"/>
                    <a:pt x="3394" y="2882"/>
                  </a:cubicBezTo>
                  <a:cubicBezTo>
                    <a:pt x="3465" y="2823"/>
                    <a:pt x="3596" y="2799"/>
                    <a:pt x="3739" y="2787"/>
                  </a:cubicBezTo>
                  <a:cubicBezTo>
                    <a:pt x="4120" y="2763"/>
                    <a:pt x="4215" y="2703"/>
                    <a:pt x="4477" y="2430"/>
                  </a:cubicBezTo>
                  <a:cubicBezTo>
                    <a:pt x="4626" y="2273"/>
                    <a:pt x="4699" y="2210"/>
                    <a:pt x="4807" y="2210"/>
                  </a:cubicBezTo>
                  <a:cubicBezTo>
                    <a:pt x="4880" y="2210"/>
                    <a:pt x="4969" y="2239"/>
                    <a:pt x="5108" y="2287"/>
                  </a:cubicBezTo>
                  <a:cubicBezTo>
                    <a:pt x="5287" y="2352"/>
                    <a:pt x="5406" y="2385"/>
                    <a:pt x="5525" y="2385"/>
                  </a:cubicBezTo>
                  <a:cubicBezTo>
                    <a:pt x="5644" y="2385"/>
                    <a:pt x="5763" y="2352"/>
                    <a:pt x="5942" y="2287"/>
                  </a:cubicBezTo>
                  <a:cubicBezTo>
                    <a:pt x="6081" y="2233"/>
                    <a:pt x="6168" y="2206"/>
                    <a:pt x="6236" y="2206"/>
                  </a:cubicBezTo>
                  <a:cubicBezTo>
                    <a:pt x="6366" y="2206"/>
                    <a:pt x="6425" y="2306"/>
                    <a:pt x="6644" y="2525"/>
                  </a:cubicBezTo>
                  <a:cubicBezTo>
                    <a:pt x="6680" y="2555"/>
                    <a:pt x="6721" y="2570"/>
                    <a:pt x="6762" y="2570"/>
                  </a:cubicBezTo>
                  <a:cubicBezTo>
                    <a:pt x="6802" y="2570"/>
                    <a:pt x="6840" y="2555"/>
                    <a:pt x="6870" y="2525"/>
                  </a:cubicBezTo>
                  <a:cubicBezTo>
                    <a:pt x="6930" y="2465"/>
                    <a:pt x="6930" y="2358"/>
                    <a:pt x="6870" y="2299"/>
                  </a:cubicBezTo>
                  <a:lnTo>
                    <a:pt x="6787" y="2203"/>
                  </a:lnTo>
                  <a:cubicBezTo>
                    <a:pt x="6569" y="1978"/>
                    <a:pt x="6422" y="1886"/>
                    <a:pt x="6241" y="1886"/>
                  </a:cubicBezTo>
                  <a:cubicBezTo>
                    <a:pt x="6125" y="1886"/>
                    <a:pt x="5994" y="1924"/>
                    <a:pt x="5822" y="1989"/>
                  </a:cubicBezTo>
                  <a:cubicBezTo>
                    <a:pt x="5775" y="2001"/>
                    <a:pt x="5715" y="2013"/>
                    <a:pt x="5668" y="2025"/>
                  </a:cubicBezTo>
                  <a:lnTo>
                    <a:pt x="5668" y="1132"/>
                  </a:lnTo>
                  <a:cubicBezTo>
                    <a:pt x="5906" y="1060"/>
                    <a:pt x="6084" y="858"/>
                    <a:pt x="6084" y="584"/>
                  </a:cubicBezTo>
                  <a:cubicBezTo>
                    <a:pt x="6084" y="263"/>
                    <a:pt x="5822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5" name="Google Shape;9583;p68"/>
            <p:cNvSpPr/>
            <p:nvPr/>
          </p:nvSpPr>
          <p:spPr>
            <a:xfrm>
              <a:off x="6938984" y="3622042"/>
              <a:ext cx="53899" cy="51605"/>
            </a:xfrm>
            <a:custGeom>
              <a:avLst/>
              <a:gdLst/>
              <a:ahLst/>
              <a:cxnLst/>
              <a:rect l="l" t="t" r="r" b="b"/>
              <a:pathLst>
                <a:path w="1692" h="1620" extrusionOk="0">
                  <a:moveTo>
                    <a:pt x="919" y="548"/>
                  </a:moveTo>
                  <a:cubicBezTo>
                    <a:pt x="1015" y="548"/>
                    <a:pt x="1114" y="587"/>
                    <a:pt x="1191" y="665"/>
                  </a:cubicBezTo>
                  <a:cubicBezTo>
                    <a:pt x="1334" y="796"/>
                    <a:pt x="1334" y="1046"/>
                    <a:pt x="1191" y="1200"/>
                  </a:cubicBezTo>
                  <a:cubicBezTo>
                    <a:pt x="1114" y="1272"/>
                    <a:pt x="1015" y="1307"/>
                    <a:pt x="919" y="1307"/>
                  </a:cubicBezTo>
                  <a:cubicBezTo>
                    <a:pt x="822" y="1307"/>
                    <a:pt x="727" y="1272"/>
                    <a:pt x="655" y="1200"/>
                  </a:cubicBezTo>
                  <a:cubicBezTo>
                    <a:pt x="500" y="1046"/>
                    <a:pt x="500" y="807"/>
                    <a:pt x="655" y="665"/>
                  </a:cubicBezTo>
                  <a:cubicBezTo>
                    <a:pt x="727" y="587"/>
                    <a:pt x="822" y="548"/>
                    <a:pt x="919" y="548"/>
                  </a:cubicBezTo>
                  <a:close/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34" y="557"/>
                  </a:lnTo>
                  <a:cubicBezTo>
                    <a:pt x="179" y="819"/>
                    <a:pt x="191" y="1177"/>
                    <a:pt x="429" y="1415"/>
                  </a:cubicBezTo>
                  <a:cubicBezTo>
                    <a:pt x="560" y="1552"/>
                    <a:pt x="739" y="1620"/>
                    <a:pt x="920" y="1620"/>
                  </a:cubicBezTo>
                  <a:cubicBezTo>
                    <a:pt x="1102" y="1620"/>
                    <a:pt x="1286" y="1552"/>
                    <a:pt x="1429" y="1415"/>
                  </a:cubicBezTo>
                  <a:cubicBezTo>
                    <a:pt x="1691" y="1153"/>
                    <a:pt x="1691" y="700"/>
                    <a:pt x="1429" y="415"/>
                  </a:cubicBezTo>
                  <a:cubicBezTo>
                    <a:pt x="1294" y="286"/>
                    <a:pt x="1120" y="223"/>
                    <a:pt x="945" y="223"/>
                  </a:cubicBezTo>
                  <a:cubicBezTo>
                    <a:pt x="812" y="223"/>
                    <a:pt x="678" y="259"/>
                    <a:pt x="560" y="331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סימן ''אסור'' 5"/>
          <p:cNvSpPr/>
          <p:nvPr/>
        </p:nvSpPr>
        <p:spPr>
          <a:xfrm>
            <a:off x="1962682" y="1415518"/>
            <a:ext cx="665160" cy="692004"/>
          </a:xfrm>
          <a:prstGeom prst="noSmoking">
            <a:avLst>
              <a:gd name="adj" fmla="val 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66" name="Google Shape;10844;p70"/>
          <p:cNvGrpSpPr/>
          <p:nvPr/>
        </p:nvGrpSpPr>
        <p:grpSpPr>
          <a:xfrm>
            <a:off x="4994622" y="1397552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9" name="מלבן 8"/>
          <p:cNvSpPr/>
          <p:nvPr/>
        </p:nvSpPr>
        <p:spPr>
          <a:xfrm>
            <a:off x="1209675" y="1629441"/>
            <a:ext cx="1006690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200" b="1" dirty="0"/>
              <a:t>בשלב השגרה הנהלת המוסד מתכננת ומתארגנת לשעת חירום:</a:t>
            </a:r>
          </a:p>
          <a:p>
            <a:pPr lvl="1"/>
            <a:endParaRPr lang="he-IL" sz="2200" dirty="0"/>
          </a:p>
          <a:p>
            <a:pPr lvl="1">
              <a:spcAft>
                <a:spcPts val="1500"/>
              </a:spcAft>
            </a:pPr>
            <a:r>
              <a:rPr lang="he-IL" sz="2200" dirty="0"/>
              <a:t>הכנת תכנית מסודרת להתארגנות של כל המוסד כשיכריזו על פנדמיה: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he-IL" sz="2200" dirty="0"/>
              <a:t>ציוד, חדרים ייעודיים לבידוד, כ"א, חלוקת תפקידים וכו'</a:t>
            </a:r>
          </a:p>
          <a:p>
            <a:pPr lvl="1">
              <a:spcAft>
                <a:spcPts val="1500"/>
              </a:spcAft>
            </a:pPr>
            <a:r>
              <a:rPr lang="he-IL" sz="2200" dirty="0"/>
              <a:t>התארגנות עם ציוד לשבועיים גם בלי סיוע מבחוץ</a:t>
            </a:r>
          </a:p>
          <a:p>
            <a:pPr lvl="1">
              <a:spcAft>
                <a:spcPts val="1500"/>
              </a:spcAft>
            </a:pPr>
            <a:r>
              <a:rPr lang="he-IL" sz="2200" dirty="0"/>
              <a:t>ביצוע הדרכות לכל העובדים באופן שוטף (כמו שאנחנו עושים כרגע)</a:t>
            </a:r>
          </a:p>
          <a:p>
            <a:pPr lvl="1">
              <a:spcAft>
                <a:spcPts val="1500"/>
              </a:spcAft>
            </a:pPr>
            <a:r>
              <a:rPr lang="he-IL" sz="2200" dirty="0"/>
              <a:t>ביצוע הדרכות </a:t>
            </a:r>
            <a:r>
              <a:rPr lang="he-IL" sz="2200" dirty="0" err="1"/>
              <a:t>והטמעות</a:t>
            </a:r>
            <a:r>
              <a:rPr lang="he-IL" sz="2200" dirty="0"/>
              <a:t> למניעת זיהומים</a:t>
            </a:r>
          </a:p>
          <a:p>
            <a:pPr lvl="1">
              <a:spcAft>
                <a:spcPts val="1500"/>
              </a:spcAft>
            </a:pPr>
            <a:r>
              <a:rPr lang="he-IL" sz="2200" dirty="0"/>
              <a:t>ביצוע תרגיל פעם בשנה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4970" y="2427322"/>
            <a:ext cx="401614" cy="442338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483" y="3136470"/>
            <a:ext cx="515339" cy="37218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2460" y="4335838"/>
            <a:ext cx="548448" cy="80577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3908" y="3608286"/>
            <a:ext cx="432922" cy="75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תמונה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6086389" y="1153975"/>
            <a:ext cx="2839248" cy="4349025"/>
          </a:xfrm>
          <a:prstGeom prst="rect">
            <a:avLst/>
          </a:prstGeom>
        </p:spPr>
      </p:pic>
      <p:pic>
        <p:nvPicPr>
          <p:cNvPr id="35" name="תמונה 3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194941" y="1180856"/>
            <a:ext cx="2837369" cy="4349025"/>
          </a:xfrm>
          <a:prstGeom prst="rect">
            <a:avLst/>
          </a:prstGeom>
        </p:spPr>
      </p:pic>
      <p:pic>
        <p:nvPicPr>
          <p:cNvPr id="36" name="תמונה 3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80545" y="1123145"/>
            <a:ext cx="2742467" cy="434902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8891326" y="1162775"/>
            <a:ext cx="2859396" cy="4349025"/>
          </a:xfrm>
          <a:prstGeom prst="rect">
            <a:avLst/>
          </a:prstGeom>
        </p:spPr>
      </p:pic>
      <p:sp>
        <p:nvSpPr>
          <p:cNvPr id="13" name="מלבן 12"/>
          <p:cNvSpPr/>
          <p:nvPr/>
        </p:nvSpPr>
        <p:spPr>
          <a:xfrm>
            <a:off x="0" y="454012"/>
            <a:ext cx="12186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האירוע מחולק ל-4 שלבים</a:t>
            </a:r>
            <a:endParaRPr lang="he-IL" sz="3600" dirty="0">
              <a:solidFill>
                <a:srgbClr val="302A75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19</a:t>
            </a:fld>
            <a:endParaRPr lang="he-IL"/>
          </a:p>
        </p:txBody>
      </p:sp>
      <p:sp>
        <p:nvSpPr>
          <p:cNvPr id="31" name="מלבן 30"/>
          <p:cNvSpPr/>
          <p:nvPr/>
        </p:nvSpPr>
        <p:spPr>
          <a:xfrm>
            <a:off x="744878" y="5511804"/>
            <a:ext cx="107752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dirty="0"/>
              <a:t>*מי שמחליט על המעבר משלב לשלב זה </a:t>
            </a:r>
            <a:r>
              <a:rPr lang="he-IL" sz="2200" dirty="0" smtClean="0"/>
              <a:t>מנהל/ת </a:t>
            </a:r>
            <a:r>
              <a:rPr lang="he-IL" sz="2200" dirty="0"/>
              <a:t>המוסד ובהתאם להערכת המצב הלאומית.</a:t>
            </a:r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17" name="קבוצה 16"/>
          <p:cNvGrpSpPr/>
          <p:nvPr/>
        </p:nvGrpSpPr>
        <p:grpSpPr>
          <a:xfrm>
            <a:off x="6175283" y="2373030"/>
            <a:ext cx="2442998" cy="2805084"/>
            <a:chOff x="6175283" y="2373030"/>
            <a:chExt cx="2442998" cy="2805084"/>
          </a:xfrm>
          <a:noFill/>
        </p:grpSpPr>
        <p:sp>
          <p:nvSpPr>
            <p:cNvPr id="26" name="מלבן 25"/>
            <p:cNvSpPr/>
            <p:nvPr/>
          </p:nvSpPr>
          <p:spPr>
            <a:xfrm>
              <a:off x="6175283" y="3173972"/>
              <a:ext cx="2386840" cy="2004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r>
                <a:rPr lang="he-IL" b="1" dirty="0">
                  <a:solidFill>
                    <a:schemeClr val="tx1"/>
                  </a:solidFill>
                </a:rPr>
                <a:t>מעבר משגרה לחרום ופעולה למניעת תחלואה במוסד - </a:t>
              </a:r>
              <a:r>
                <a:rPr lang="he-IL" sz="2000" dirty="0">
                  <a:solidFill>
                    <a:schemeClr val="tx1"/>
                  </a:solidFill>
                </a:rPr>
                <a:t>כתוצאה מחשש להידבקות דיירים או כתוצאה מהפיכת עיר </a:t>
              </a:r>
              <a:r>
                <a:rPr lang="en-US" sz="2000" dirty="0">
                  <a:solidFill>
                    <a:schemeClr val="tx1"/>
                  </a:solidFill>
                </a:rPr>
                <a:t/>
              </a:r>
              <a:br>
                <a:rPr lang="en-US" sz="2000" dirty="0">
                  <a:solidFill>
                    <a:schemeClr val="tx1"/>
                  </a:solidFill>
                </a:rPr>
              </a:br>
              <a:r>
                <a:rPr lang="he-IL" sz="2000" dirty="0">
                  <a:solidFill>
                    <a:schemeClr val="tx1"/>
                  </a:solidFill>
                </a:rPr>
                <a:t>או שכונה ל"אדומה".</a:t>
              </a:r>
            </a:p>
            <a:p>
              <a:endParaRPr lang="he-IL" sz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מלבן 26"/>
            <p:cNvSpPr/>
            <p:nvPr/>
          </p:nvSpPr>
          <p:spPr>
            <a:xfrm>
              <a:off x="6229361" y="2373030"/>
              <a:ext cx="2388920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ב'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הכרזת פנדמיה</a:t>
              </a:r>
            </a:p>
          </p:txBody>
        </p:sp>
      </p:grpSp>
      <p:grpSp>
        <p:nvGrpSpPr>
          <p:cNvPr id="16" name="קבוצה 15"/>
          <p:cNvGrpSpPr/>
          <p:nvPr/>
        </p:nvGrpSpPr>
        <p:grpSpPr>
          <a:xfrm>
            <a:off x="9058174" y="2379625"/>
            <a:ext cx="2369518" cy="1770338"/>
            <a:chOff x="8994097" y="2362638"/>
            <a:chExt cx="2369518" cy="1770338"/>
          </a:xfrm>
        </p:grpSpPr>
        <p:sp>
          <p:nvSpPr>
            <p:cNvPr id="4" name="מלבן 3"/>
            <p:cNvSpPr/>
            <p:nvPr/>
          </p:nvSpPr>
          <p:spPr>
            <a:xfrm>
              <a:off x="8994097" y="3232371"/>
              <a:ext cx="2369518" cy="900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e-IL" sz="2000" dirty="0">
                  <a:solidFill>
                    <a:schemeClr val="tx1"/>
                  </a:solidFill>
                </a:rPr>
                <a:t>תכנון המענה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e-IL" sz="2000" dirty="0">
                  <a:solidFill>
                    <a:schemeClr val="tx1"/>
                  </a:solidFill>
                </a:rPr>
                <a:t>ביצוע הדרכות ותרגול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e-IL" sz="2000" dirty="0">
                  <a:solidFill>
                    <a:schemeClr val="tx1"/>
                  </a:solidFill>
                </a:rPr>
                <a:t>הצטיידות לחירום</a:t>
              </a:r>
            </a:p>
          </p:txBody>
        </p:sp>
        <p:sp>
          <p:nvSpPr>
            <p:cNvPr id="2" name="מלבן 1"/>
            <p:cNvSpPr/>
            <p:nvPr/>
          </p:nvSpPr>
          <p:spPr>
            <a:xfrm>
              <a:off x="9175457" y="2362638"/>
              <a:ext cx="2176760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א'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היערכות בשגרה</a:t>
              </a:r>
            </a:p>
          </p:txBody>
        </p:sp>
      </p:grpSp>
      <p:grpSp>
        <p:nvGrpSpPr>
          <p:cNvPr id="18" name="קבוצה 17"/>
          <p:cNvGrpSpPr/>
          <p:nvPr/>
        </p:nvGrpSpPr>
        <p:grpSpPr>
          <a:xfrm>
            <a:off x="3366536" y="1161897"/>
            <a:ext cx="2690145" cy="4271525"/>
            <a:chOff x="3366536" y="1161897"/>
            <a:chExt cx="2690145" cy="4271525"/>
          </a:xfrm>
          <a:noFill/>
        </p:grpSpPr>
        <p:sp>
          <p:nvSpPr>
            <p:cNvPr id="30" name="מלבן 29"/>
            <p:cNvSpPr/>
            <p:nvPr/>
          </p:nvSpPr>
          <p:spPr>
            <a:xfrm>
              <a:off x="3646991" y="1161897"/>
              <a:ext cx="2409690" cy="4271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he-IL" sz="1600" dirty="0">
                <a:solidFill>
                  <a:schemeClr val="tx1"/>
                </a:solidFill>
              </a:endParaRPr>
            </a:p>
          </p:txBody>
        </p:sp>
        <p:sp>
          <p:nvSpPr>
            <p:cNvPr id="28" name="מלבן 27"/>
            <p:cNvSpPr/>
            <p:nvPr/>
          </p:nvSpPr>
          <p:spPr>
            <a:xfrm>
              <a:off x="3366536" y="2391827"/>
              <a:ext cx="2410775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ג'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התפרצות תחלואה</a:t>
              </a:r>
            </a:p>
          </p:txBody>
        </p:sp>
      </p:grpSp>
      <p:grpSp>
        <p:nvGrpSpPr>
          <p:cNvPr id="19" name="קבוצה 18"/>
          <p:cNvGrpSpPr/>
          <p:nvPr/>
        </p:nvGrpSpPr>
        <p:grpSpPr>
          <a:xfrm>
            <a:off x="504795" y="1535024"/>
            <a:ext cx="2787138" cy="4271525"/>
            <a:chOff x="544487" y="1161896"/>
            <a:chExt cx="2787138" cy="4271525"/>
          </a:xfrm>
          <a:noFill/>
        </p:grpSpPr>
        <p:sp>
          <p:nvSpPr>
            <p:cNvPr id="32" name="מלבן 31"/>
            <p:cNvSpPr/>
            <p:nvPr/>
          </p:nvSpPr>
          <p:spPr>
            <a:xfrm>
              <a:off x="921935" y="1161896"/>
              <a:ext cx="2409690" cy="4271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he-IL" sz="1600" dirty="0">
                <a:solidFill>
                  <a:schemeClr val="tx1"/>
                </a:solidFill>
              </a:endParaRPr>
            </a:p>
          </p:txBody>
        </p:sp>
        <p:sp>
          <p:nvSpPr>
            <p:cNvPr id="29" name="מלבן 28"/>
            <p:cNvSpPr/>
            <p:nvPr/>
          </p:nvSpPr>
          <p:spPr>
            <a:xfrm>
              <a:off x="544487" y="2019961"/>
              <a:ext cx="2409691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ד'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מתחלואה לשגרה</a:t>
              </a:r>
            </a:p>
          </p:txBody>
        </p:sp>
      </p:grpSp>
      <p:grpSp>
        <p:nvGrpSpPr>
          <p:cNvPr id="37" name="Google Shape;9888;p69"/>
          <p:cNvGrpSpPr/>
          <p:nvPr/>
        </p:nvGrpSpPr>
        <p:grpSpPr>
          <a:xfrm>
            <a:off x="10773114" y="1452357"/>
            <a:ext cx="475910" cy="662193"/>
            <a:chOff x="910723" y="1508212"/>
            <a:chExt cx="251660" cy="350166"/>
          </a:xfrm>
          <a:solidFill>
            <a:schemeClr val="bg1"/>
          </a:solidFill>
        </p:grpSpPr>
        <p:sp>
          <p:nvSpPr>
            <p:cNvPr id="38" name="Google Shape;9889;p69"/>
            <p:cNvSpPr/>
            <p:nvPr/>
          </p:nvSpPr>
          <p:spPr>
            <a:xfrm>
              <a:off x="910723" y="1508212"/>
              <a:ext cx="251660" cy="350166"/>
            </a:xfrm>
            <a:custGeom>
              <a:avLst/>
              <a:gdLst/>
              <a:ahLst/>
              <a:cxnLst/>
              <a:rect l="l" t="t" r="r" b="b"/>
              <a:pathLst>
                <a:path w="7907" h="11002" extrusionOk="0">
                  <a:moveTo>
                    <a:pt x="3942" y="334"/>
                  </a:moveTo>
                  <a:cubicBezTo>
                    <a:pt x="4132" y="334"/>
                    <a:pt x="4299" y="441"/>
                    <a:pt x="4394" y="608"/>
                  </a:cubicBezTo>
                  <a:cubicBezTo>
                    <a:pt x="4418" y="644"/>
                    <a:pt x="4466" y="679"/>
                    <a:pt x="4525" y="679"/>
                  </a:cubicBezTo>
                  <a:lnTo>
                    <a:pt x="5132" y="679"/>
                  </a:lnTo>
                  <a:cubicBezTo>
                    <a:pt x="5240" y="679"/>
                    <a:pt x="5311" y="763"/>
                    <a:pt x="5311" y="858"/>
                  </a:cubicBezTo>
                  <a:lnTo>
                    <a:pt x="5311" y="1382"/>
                  </a:lnTo>
                  <a:lnTo>
                    <a:pt x="2573" y="1382"/>
                  </a:lnTo>
                  <a:lnTo>
                    <a:pt x="2573" y="858"/>
                  </a:lnTo>
                  <a:cubicBezTo>
                    <a:pt x="2573" y="751"/>
                    <a:pt x="2668" y="679"/>
                    <a:pt x="2751" y="679"/>
                  </a:cubicBezTo>
                  <a:lnTo>
                    <a:pt x="3358" y="679"/>
                  </a:lnTo>
                  <a:cubicBezTo>
                    <a:pt x="3418" y="679"/>
                    <a:pt x="3466" y="644"/>
                    <a:pt x="3501" y="608"/>
                  </a:cubicBezTo>
                  <a:cubicBezTo>
                    <a:pt x="3585" y="441"/>
                    <a:pt x="3763" y="334"/>
                    <a:pt x="3942" y="334"/>
                  </a:cubicBezTo>
                  <a:close/>
                  <a:moveTo>
                    <a:pt x="7240" y="1013"/>
                  </a:moveTo>
                  <a:cubicBezTo>
                    <a:pt x="7442" y="1013"/>
                    <a:pt x="7609" y="1179"/>
                    <a:pt x="7609" y="1370"/>
                  </a:cubicBezTo>
                  <a:lnTo>
                    <a:pt x="7609" y="10323"/>
                  </a:lnTo>
                  <a:lnTo>
                    <a:pt x="7585" y="10323"/>
                  </a:lnTo>
                  <a:cubicBezTo>
                    <a:pt x="7585" y="10514"/>
                    <a:pt x="7430" y="10681"/>
                    <a:pt x="7228" y="10681"/>
                  </a:cubicBezTo>
                  <a:lnTo>
                    <a:pt x="691" y="10681"/>
                  </a:lnTo>
                  <a:cubicBezTo>
                    <a:pt x="501" y="10681"/>
                    <a:pt x="334" y="10514"/>
                    <a:pt x="334" y="10323"/>
                  </a:cubicBezTo>
                  <a:lnTo>
                    <a:pt x="334" y="1370"/>
                  </a:lnTo>
                  <a:cubicBezTo>
                    <a:pt x="334" y="1179"/>
                    <a:pt x="501" y="1013"/>
                    <a:pt x="691" y="1013"/>
                  </a:cubicBezTo>
                  <a:lnTo>
                    <a:pt x="2263" y="1013"/>
                  </a:lnTo>
                  <a:lnTo>
                    <a:pt x="2263" y="1537"/>
                  </a:lnTo>
                  <a:cubicBezTo>
                    <a:pt x="2263" y="1632"/>
                    <a:pt x="2335" y="1703"/>
                    <a:pt x="2418" y="1703"/>
                  </a:cubicBezTo>
                  <a:lnTo>
                    <a:pt x="5525" y="1703"/>
                  </a:lnTo>
                  <a:cubicBezTo>
                    <a:pt x="5609" y="1703"/>
                    <a:pt x="5680" y="1632"/>
                    <a:pt x="5680" y="1537"/>
                  </a:cubicBezTo>
                  <a:lnTo>
                    <a:pt x="5680" y="1013"/>
                  </a:lnTo>
                  <a:close/>
                  <a:moveTo>
                    <a:pt x="3954" y="1"/>
                  </a:moveTo>
                  <a:cubicBezTo>
                    <a:pt x="3692" y="1"/>
                    <a:pt x="3442" y="144"/>
                    <a:pt x="3275" y="346"/>
                  </a:cubicBezTo>
                  <a:lnTo>
                    <a:pt x="2751" y="346"/>
                  </a:lnTo>
                  <a:cubicBezTo>
                    <a:pt x="2525" y="346"/>
                    <a:pt x="2335" y="501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9"/>
                    <a:pt x="1" y="1382"/>
                  </a:cubicBezTo>
                  <a:lnTo>
                    <a:pt x="1" y="10323"/>
                  </a:lnTo>
                  <a:cubicBezTo>
                    <a:pt x="1" y="10692"/>
                    <a:pt x="299" y="11002"/>
                    <a:pt x="680" y="11002"/>
                  </a:cubicBezTo>
                  <a:lnTo>
                    <a:pt x="7216" y="11002"/>
                  </a:lnTo>
                  <a:cubicBezTo>
                    <a:pt x="7585" y="11002"/>
                    <a:pt x="7907" y="10704"/>
                    <a:pt x="7907" y="10323"/>
                  </a:cubicBezTo>
                  <a:lnTo>
                    <a:pt x="7907" y="1382"/>
                  </a:lnTo>
                  <a:cubicBezTo>
                    <a:pt x="7907" y="989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501"/>
                    <a:pt x="5383" y="346"/>
                    <a:pt x="5168" y="346"/>
                  </a:cubicBezTo>
                  <a:lnTo>
                    <a:pt x="4644" y="346"/>
                  </a:lnTo>
                  <a:cubicBezTo>
                    <a:pt x="4478" y="144"/>
                    <a:pt x="4228" y="1"/>
                    <a:pt x="3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9" name="Google Shape;9890;p69"/>
            <p:cNvSpPr/>
            <p:nvPr/>
          </p:nvSpPr>
          <p:spPr>
            <a:xfrm>
              <a:off x="1031604" y="1530205"/>
              <a:ext cx="10280" cy="10248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0" name="Google Shape;9891;p69"/>
            <p:cNvSpPr/>
            <p:nvPr/>
          </p:nvSpPr>
          <p:spPr>
            <a:xfrm>
              <a:off x="932334" y="1551784"/>
              <a:ext cx="208088" cy="273653"/>
            </a:xfrm>
            <a:custGeom>
              <a:avLst/>
              <a:gdLst/>
              <a:ahLst/>
              <a:cxnLst/>
              <a:rect l="l" t="t" r="r" b="b"/>
              <a:pathLst>
                <a:path w="6538" h="8598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8430"/>
                  </a:lnTo>
                  <a:cubicBezTo>
                    <a:pt x="1" y="8526"/>
                    <a:pt x="72" y="8597"/>
                    <a:pt x="167" y="8597"/>
                  </a:cubicBezTo>
                  <a:lnTo>
                    <a:pt x="6358" y="8597"/>
                  </a:lnTo>
                  <a:cubicBezTo>
                    <a:pt x="6442" y="8597"/>
                    <a:pt x="6525" y="8526"/>
                    <a:pt x="6525" y="8430"/>
                  </a:cubicBezTo>
                  <a:lnTo>
                    <a:pt x="6525" y="168"/>
                  </a:lnTo>
                  <a:cubicBezTo>
                    <a:pt x="6537" y="84"/>
                    <a:pt x="6466" y="13"/>
                    <a:pt x="6370" y="13"/>
                  </a:cubicBezTo>
                  <a:lnTo>
                    <a:pt x="5513" y="13"/>
                  </a:lnTo>
                  <a:cubicBezTo>
                    <a:pt x="5418" y="13"/>
                    <a:pt x="5346" y="84"/>
                    <a:pt x="5346" y="168"/>
                  </a:cubicBezTo>
                  <a:cubicBezTo>
                    <a:pt x="5346" y="263"/>
                    <a:pt x="5418" y="334"/>
                    <a:pt x="5513" y="334"/>
                  </a:cubicBezTo>
                  <a:lnTo>
                    <a:pt x="6204" y="334"/>
                  </a:lnTo>
                  <a:lnTo>
                    <a:pt x="6204" y="8264"/>
                  </a:lnTo>
                  <a:lnTo>
                    <a:pt x="334" y="8264"/>
                  </a:lnTo>
                  <a:lnTo>
                    <a:pt x="334" y="334"/>
                  </a:lnTo>
                  <a:lnTo>
                    <a:pt x="1024" y="334"/>
                  </a:lnTo>
                  <a:cubicBezTo>
                    <a:pt x="1120" y="334"/>
                    <a:pt x="1191" y="263"/>
                    <a:pt x="1191" y="168"/>
                  </a:cubicBezTo>
                  <a:cubicBezTo>
                    <a:pt x="1191" y="84"/>
                    <a:pt x="1120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1" name="Google Shape;9892;p69"/>
            <p:cNvSpPr/>
            <p:nvPr/>
          </p:nvSpPr>
          <p:spPr>
            <a:xfrm>
              <a:off x="965689" y="1661302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703" y="620"/>
                    <a:pt x="608" y="703"/>
                    <a:pt x="500" y="703"/>
                  </a:cubicBezTo>
                  <a:cubicBezTo>
                    <a:pt x="405" y="703"/>
                    <a:pt x="322" y="620"/>
                    <a:pt x="322" y="525"/>
                  </a:cubicBezTo>
                  <a:cubicBezTo>
                    <a:pt x="322" y="417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7"/>
                    <a:pt x="227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2" name="Google Shape;9893;p69"/>
            <p:cNvSpPr/>
            <p:nvPr/>
          </p:nvSpPr>
          <p:spPr>
            <a:xfrm>
              <a:off x="965689" y="1710571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4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405" y="703"/>
                    <a:pt x="322" y="608"/>
                    <a:pt x="322" y="524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6"/>
                    <a:pt x="227" y="1013"/>
                    <a:pt x="500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3" name="Google Shape;9894;p69"/>
            <p:cNvSpPr/>
            <p:nvPr/>
          </p:nvSpPr>
          <p:spPr>
            <a:xfrm>
              <a:off x="965689" y="1760604"/>
              <a:ext cx="32241" cy="31859"/>
            </a:xfrm>
            <a:custGeom>
              <a:avLst/>
              <a:gdLst/>
              <a:ahLst/>
              <a:cxnLst/>
              <a:rect l="l" t="t" r="r" b="b"/>
              <a:pathLst>
                <a:path w="1013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0"/>
                  </a:cubicBezTo>
                  <a:cubicBezTo>
                    <a:pt x="703" y="596"/>
                    <a:pt x="608" y="679"/>
                    <a:pt x="500" y="679"/>
                  </a:cubicBezTo>
                  <a:cubicBezTo>
                    <a:pt x="405" y="679"/>
                    <a:pt x="322" y="584"/>
                    <a:pt x="322" y="500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cubicBezTo>
                    <a:pt x="0" y="786"/>
                    <a:pt x="227" y="1000"/>
                    <a:pt x="500" y="1000"/>
                  </a:cubicBezTo>
                  <a:cubicBezTo>
                    <a:pt x="786" y="1000"/>
                    <a:pt x="1012" y="786"/>
                    <a:pt x="1012" y="500"/>
                  </a:cubicBez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4" name="Google Shape;9895;p69"/>
            <p:cNvSpPr/>
            <p:nvPr/>
          </p:nvSpPr>
          <p:spPr>
            <a:xfrm>
              <a:off x="1009643" y="1661302"/>
              <a:ext cx="59899" cy="10662"/>
            </a:xfrm>
            <a:custGeom>
              <a:avLst/>
              <a:gdLst/>
              <a:ahLst/>
              <a:cxnLst/>
              <a:rect l="l" t="t" r="r" b="b"/>
              <a:pathLst>
                <a:path w="1882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72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5" name="Google Shape;9896;p69"/>
            <p:cNvSpPr/>
            <p:nvPr/>
          </p:nvSpPr>
          <p:spPr>
            <a:xfrm>
              <a:off x="1009643" y="1683677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0"/>
                    <a:pt x="3084" y="167"/>
                  </a:cubicBezTo>
                  <a:cubicBezTo>
                    <a:pt x="3084" y="72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6" name="Google Shape;9897;p69"/>
            <p:cNvSpPr/>
            <p:nvPr/>
          </p:nvSpPr>
          <p:spPr>
            <a:xfrm>
              <a:off x="1009643" y="1710571"/>
              <a:ext cx="59899" cy="10630"/>
            </a:xfrm>
            <a:custGeom>
              <a:avLst/>
              <a:gdLst/>
              <a:ahLst/>
              <a:cxnLst/>
              <a:rect l="l" t="t" r="r" b="b"/>
              <a:pathLst>
                <a:path w="1882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84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7" name="Google Shape;9898;p69"/>
            <p:cNvSpPr/>
            <p:nvPr/>
          </p:nvSpPr>
          <p:spPr>
            <a:xfrm>
              <a:off x="1009643" y="1732946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8" name="Google Shape;9899;p69"/>
            <p:cNvSpPr/>
            <p:nvPr/>
          </p:nvSpPr>
          <p:spPr>
            <a:xfrm>
              <a:off x="1009643" y="1760604"/>
              <a:ext cx="59899" cy="10248"/>
            </a:xfrm>
            <a:custGeom>
              <a:avLst/>
              <a:gdLst/>
              <a:ahLst/>
              <a:cxnLst/>
              <a:rect l="l" t="t" r="r" b="b"/>
              <a:pathLst>
                <a:path w="188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15" y="322"/>
                  </a:lnTo>
                  <a:cubicBezTo>
                    <a:pt x="1798" y="322"/>
                    <a:pt x="1882" y="250"/>
                    <a:pt x="1882" y="155"/>
                  </a:cubicBezTo>
                  <a:cubicBezTo>
                    <a:pt x="1882" y="72"/>
                    <a:pt x="1798" y="0"/>
                    <a:pt x="1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9" name="Google Shape;9900;p69"/>
            <p:cNvSpPr/>
            <p:nvPr/>
          </p:nvSpPr>
          <p:spPr>
            <a:xfrm>
              <a:off x="1009643" y="1782183"/>
              <a:ext cx="98188" cy="10662"/>
            </a:xfrm>
            <a:custGeom>
              <a:avLst/>
              <a:gdLst/>
              <a:ahLst/>
              <a:cxnLst/>
              <a:rect l="l" t="t" r="r" b="b"/>
              <a:pathLst>
                <a:path w="3085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1"/>
                    <a:pt x="3084" y="168"/>
                  </a:cubicBezTo>
                  <a:cubicBezTo>
                    <a:pt x="3084" y="72"/>
                    <a:pt x="3013" y="1"/>
                    <a:pt x="2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0" name="Google Shape;9901;p69"/>
            <p:cNvSpPr/>
            <p:nvPr/>
          </p:nvSpPr>
          <p:spPr>
            <a:xfrm>
              <a:off x="1009643" y="1579473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9902;p69"/>
            <p:cNvSpPr/>
            <p:nvPr/>
          </p:nvSpPr>
          <p:spPr>
            <a:xfrm>
              <a:off x="965689" y="1628711"/>
              <a:ext cx="142142" cy="10662"/>
            </a:xfrm>
            <a:custGeom>
              <a:avLst/>
              <a:gdLst/>
              <a:ahLst/>
              <a:cxnLst/>
              <a:rect l="l" t="t" r="r" b="b"/>
              <a:pathLst>
                <a:path w="4466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4298" y="334"/>
                  </a:lnTo>
                  <a:cubicBezTo>
                    <a:pt x="4394" y="334"/>
                    <a:pt x="4465" y="251"/>
                    <a:pt x="4465" y="168"/>
                  </a:cubicBezTo>
                  <a:cubicBezTo>
                    <a:pt x="4465" y="72"/>
                    <a:pt x="4394" y="1"/>
                    <a:pt x="4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9903;p69"/>
            <p:cNvSpPr/>
            <p:nvPr/>
          </p:nvSpPr>
          <p:spPr>
            <a:xfrm>
              <a:off x="1009643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6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3" name="Google Shape;9904;p69"/>
            <p:cNvSpPr/>
            <p:nvPr/>
          </p:nvSpPr>
          <p:spPr>
            <a:xfrm>
              <a:off x="1047550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5" y="251"/>
                    <a:pt x="845" y="155"/>
                  </a:cubicBezTo>
                  <a:cubicBezTo>
                    <a:pt x="845" y="72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4" name="Google Shape;9905;p69"/>
            <p:cNvSpPr/>
            <p:nvPr/>
          </p:nvSpPr>
          <p:spPr>
            <a:xfrm>
              <a:off x="966071" y="1579473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91" y="310"/>
                  </a:moveTo>
                  <a:lnTo>
                    <a:pt x="691" y="691"/>
                  </a:lnTo>
                  <a:lnTo>
                    <a:pt x="310" y="691"/>
                  </a:lnTo>
                  <a:lnTo>
                    <a:pt x="310" y="310"/>
                  </a:lnTo>
                  <a:close/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845"/>
                  </a:lnTo>
                  <a:cubicBezTo>
                    <a:pt x="0" y="941"/>
                    <a:pt x="72" y="1012"/>
                    <a:pt x="167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5"/>
                  </a:cubicBezTo>
                  <a:lnTo>
                    <a:pt x="1012" y="167"/>
                  </a:lnTo>
                  <a:cubicBezTo>
                    <a:pt x="1000" y="71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55" name="Google Shape;10618;p69"/>
          <p:cNvGrpSpPr/>
          <p:nvPr/>
        </p:nvGrpSpPr>
        <p:grpSpPr>
          <a:xfrm>
            <a:off x="7665396" y="1439612"/>
            <a:ext cx="777717" cy="674938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0" name="Google Shape;9578;p68"/>
          <p:cNvGrpSpPr/>
          <p:nvPr/>
        </p:nvGrpSpPr>
        <p:grpSpPr>
          <a:xfrm>
            <a:off x="2009775" y="1478941"/>
            <a:ext cx="570975" cy="569173"/>
            <a:chOff x="6664394" y="3346974"/>
            <a:chExt cx="353113" cy="351998"/>
          </a:xfrm>
          <a:solidFill>
            <a:schemeClr val="bg1"/>
          </a:solidFill>
        </p:grpSpPr>
        <p:sp>
          <p:nvSpPr>
            <p:cNvPr id="61" name="Google Shape;9579;p68"/>
            <p:cNvSpPr/>
            <p:nvPr/>
          </p:nvSpPr>
          <p:spPr>
            <a:xfrm>
              <a:off x="6788023" y="3450917"/>
              <a:ext cx="37207" cy="37175"/>
            </a:xfrm>
            <a:custGeom>
              <a:avLst/>
              <a:gdLst/>
              <a:ahLst/>
              <a:cxnLst/>
              <a:rect l="l" t="t" r="r" b="b"/>
              <a:pathLst>
                <a:path w="1168" h="1167" extrusionOk="0">
                  <a:moveTo>
                    <a:pt x="572" y="333"/>
                  </a:moveTo>
                  <a:cubicBezTo>
                    <a:pt x="703" y="333"/>
                    <a:pt x="822" y="453"/>
                    <a:pt x="822" y="583"/>
                  </a:cubicBezTo>
                  <a:cubicBezTo>
                    <a:pt x="822" y="738"/>
                    <a:pt x="703" y="834"/>
                    <a:pt x="572" y="834"/>
                  </a:cubicBezTo>
                  <a:cubicBezTo>
                    <a:pt x="429" y="834"/>
                    <a:pt x="310" y="738"/>
                    <a:pt x="310" y="583"/>
                  </a:cubicBezTo>
                  <a:cubicBezTo>
                    <a:pt x="310" y="441"/>
                    <a:pt x="429" y="333"/>
                    <a:pt x="572" y="333"/>
                  </a:cubicBezTo>
                  <a:close/>
                  <a:moveTo>
                    <a:pt x="584" y="0"/>
                  </a:moveTo>
                  <a:cubicBezTo>
                    <a:pt x="251" y="0"/>
                    <a:pt x="1" y="274"/>
                    <a:pt x="1" y="583"/>
                  </a:cubicBezTo>
                  <a:cubicBezTo>
                    <a:pt x="1" y="917"/>
                    <a:pt x="275" y="1167"/>
                    <a:pt x="584" y="1167"/>
                  </a:cubicBezTo>
                  <a:cubicBezTo>
                    <a:pt x="894" y="1167"/>
                    <a:pt x="1168" y="917"/>
                    <a:pt x="1168" y="583"/>
                  </a:cubicBezTo>
                  <a:cubicBezTo>
                    <a:pt x="1168" y="262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9580;p68"/>
            <p:cNvSpPr/>
            <p:nvPr/>
          </p:nvSpPr>
          <p:spPr>
            <a:xfrm>
              <a:off x="6874892" y="3495641"/>
              <a:ext cx="36824" cy="36824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311"/>
                  </a:moveTo>
                  <a:cubicBezTo>
                    <a:pt x="727" y="311"/>
                    <a:pt x="834" y="430"/>
                    <a:pt x="834" y="561"/>
                  </a:cubicBezTo>
                  <a:cubicBezTo>
                    <a:pt x="834" y="715"/>
                    <a:pt x="715" y="823"/>
                    <a:pt x="584" y="823"/>
                  </a:cubicBezTo>
                  <a:cubicBezTo>
                    <a:pt x="441" y="823"/>
                    <a:pt x="322" y="703"/>
                    <a:pt x="322" y="561"/>
                  </a:cubicBezTo>
                  <a:cubicBezTo>
                    <a:pt x="322" y="430"/>
                    <a:pt x="441" y="311"/>
                    <a:pt x="584" y="311"/>
                  </a:cubicBezTo>
                  <a:close/>
                  <a:moveTo>
                    <a:pt x="563" y="1"/>
                  </a:moveTo>
                  <a:cubicBezTo>
                    <a:pt x="251" y="1"/>
                    <a:pt x="0" y="258"/>
                    <a:pt x="0" y="584"/>
                  </a:cubicBezTo>
                  <a:cubicBezTo>
                    <a:pt x="0" y="906"/>
                    <a:pt x="262" y="1156"/>
                    <a:pt x="584" y="1156"/>
                  </a:cubicBezTo>
                  <a:cubicBezTo>
                    <a:pt x="905" y="1156"/>
                    <a:pt x="1155" y="894"/>
                    <a:pt x="1155" y="584"/>
                  </a:cubicBezTo>
                  <a:cubicBezTo>
                    <a:pt x="1155" y="251"/>
                    <a:pt x="893" y="1"/>
                    <a:pt x="584" y="1"/>
                  </a:cubicBezTo>
                  <a:cubicBezTo>
                    <a:pt x="577" y="1"/>
                    <a:pt x="570" y="1"/>
                    <a:pt x="5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9581;p68"/>
            <p:cNvSpPr/>
            <p:nvPr/>
          </p:nvSpPr>
          <p:spPr>
            <a:xfrm>
              <a:off x="6780059" y="3538136"/>
              <a:ext cx="53134" cy="53134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34" y="560"/>
                    <a:pt x="1334" y="834"/>
                  </a:cubicBezTo>
                  <a:cubicBezTo>
                    <a:pt x="1334" y="1120"/>
                    <a:pt x="1120" y="1346"/>
                    <a:pt x="834" y="1346"/>
                  </a:cubicBezTo>
                  <a:cubicBezTo>
                    <a:pt x="548" y="1346"/>
                    <a:pt x="322" y="1120"/>
                    <a:pt x="322" y="834"/>
                  </a:cubicBezTo>
                  <a:cubicBezTo>
                    <a:pt x="322" y="572"/>
                    <a:pt x="548" y="334"/>
                    <a:pt x="834" y="334"/>
                  </a:cubicBezTo>
                  <a:close/>
                  <a:moveTo>
                    <a:pt x="834" y="1"/>
                  </a:moveTo>
                  <a:cubicBezTo>
                    <a:pt x="370" y="24"/>
                    <a:pt x="1" y="393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98" y="1667"/>
                    <a:pt x="1668" y="1298"/>
                    <a:pt x="1668" y="834"/>
                  </a:cubicBezTo>
                  <a:cubicBezTo>
                    <a:pt x="1668" y="382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4" name="Google Shape;9582;p68"/>
            <p:cNvSpPr/>
            <p:nvPr/>
          </p:nvSpPr>
          <p:spPr>
            <a:xfrm>
              <a:off x="6664394" y="3346974"/>
              <a:ext cx="353113" cy="351998"/>
            </a:xfrm>
            <a:custGeom>
              <a:avLst/>
              <a:gdLst/>
              <a:ahLst/>
              <a:cxnLst/>
              <a:rect l="l" t="t" r="r" b="b"/>
              <a:pathLst>
                <a:path w="11085" h="11050" extrusionOk="0">
                  <a:moveTo>
                    <a:pt x="5549" y="358"/>
                  </a:moveTo>
                  <a:cubicBezTo>
                    <a:pt x="5680" y="358"/>
                    <a:pt x="5799" y="477"/>
                    <a:pt x="5799" y="620"/>
                  </a:cubicBezTo>
                  <a:cubicBezTo>
                    <a:pt x="5799" y="763"/>
                    <a:pt x="5680" y="870"/>
                    <a:pt x="5549" y="870"/>
                  </a:cubicBezTo>
                  <a:cubicBezTo>
                    <a:pt x="5418" y="870"/>
                    <a:pt x="5299" y="763"/>
                    <a:pt x="5299" y="620"/>
                  </a:cubicBezTo>
                  <a:cubicBezTo>
                    <a:pt x="5299" y="465"/>
                    <a:pt x="5418" y="358"/>
                    <a:pt x="5549" y="358"/>
                  </a:cubicBezTo>
                  <a:close/>
                  <a:moveTo>
                    <a:pt x="9752" y="1001"/>
                  </a:moveTo>
                  <a:cubicBezTo>
                    <a:pt x="10061" y="1001"/>
                    <a:pt x="10228" y="1394"/>
                    <a:pt x="10002" y="1620"/>
                  </a:cubicBezTo>
                  <a:cubicBezTo>
                    <a:pt x="9936" y="1686"/>
                    <a:pt x="9844" y="1718"/>
                    <a:pt x="9750" y="1718"/>
                  </a:cubicBezTo>
                  <a:cubicBezTo>
                    <a:pt x="9656" y="1718"/>
                    <a:pt x="9561" y="1686"/>
                    <a:pt x="9490" y="1620"/>
                  </a:cubicBezTo>
                  <a:cubicBezTo>
                    <a:pt x="9275" y="1394"/>
                    <a:pt x="9430" y="1001"/>
                    <a:pt x="9752" y="1001"/>
                  </a:cubicBezTo>
                  <a:close/>
                  <a:moveTo>
                    <a:pt x="1554" y="1203"/>
                  </a:moveTo>
                  <a:cubicBezTo>
                    <a:pt x="1655" y="1203"/>
                    <a:pt x="1756" y="1239"/>
                    <a:pt x="1834" y="1310"/>
                  </a:cubicBezTo>
                  <a:cubicBezTo>
                    <a:pt x="1977" y="1465"/>
                    <a:pt x="1977" y="1715"/>
                    <a:pt x="1834" y="1870"/>
                  </a:cubicBezTo>
                  <a:cubicBezTo>
                    <a:pt x="1756" y="1941"/>
                    <a:pt x="1658" y="1977"/>
                    <a:pt x="1559" y="1977"/>
                  </a:cubicBezTo>
                  <a:cubicBezTo>
                    <a:pt x="1459" y="1977"/>
                    <a:pt x="1358" y="1941"/>
                    <a:pt x="1274" y="1870"/>
                  </a:cubicBezTo>
                  <a:cubicBezTo>
                    <a:pt x="1131" y="1715"/>
                    <a:pt x="1131" y="1465"/>
                    <a:pt x="1274" y="1310"/>
                  </a:cubicBezTo>
                  <a:cubicBezTo>
                    <a:pt x="1352" y="1239"/>
                    <a:pt x="1453" y="1203"/>
                    <a:pt x="1554" y="1203"/>
                  </a:cubicBezTo>
                  <a:close/>
                  <a:moveTo>
                    <a:pt x="596" y="5323"/>
                  </a:moveTo>
                  <a:cubicBezTo>
                    <a:pt x="727" y="5323"/>
                    <a:pt x="846" y="5442"/>
                    <a:pt x="846" y="5573"/>
                  </a:cubicBezTo>
                  <a:cubicBezTo>
                    <a:pt x="858" y="5704"/>
                    <a:pt x="738" y="5823"/>
                    <a:pt x="596" y="5823"/>
                  </a:cubicBezTo>
                  <a:cubicBezTo>
                    <a:pt x="441" y="5823"/>
                    <a:pt x="346" y="5704"/>
                    <a:pt x="346" y="5573"/>
                  </a:cubicBezTo>
                  <a:cubicBezTo>
                    <a:pt x="346" y="5430"/>
                    <a:pt x="465" y="5323"/>
                    <a:pt x="596" y="5323"/>
                  </a:cubicBezTo>
                  <a:close/>
                  <a:moveTo>
                    <a:pt x="10502" y="5323"/>
                  </a:moveTo>
                  <a:cubicBezTo>
                    <a:pt x="10656" y="5323"/>
                    <a:pt x="10764" y="5442"/>
                    <a:pt x="10764" y="5573"/>
                  </a:cubicBezTo>
                  <a:cubicBezTo>
                    <a:pt x="10764" y="5704"/>
                    <a:pt x="10644" y="5823"/>
                    <a:pt x="10502" y="5823"/>
                  </a:cubicBezTo>
                  <a:cubicBezTo>
                    <a:pt x="10359" y="5823"/>
                    <a:pt x="10252" y="5704"/>
                    <a:pt x="10252" y="5573"/>
                  </a:cubicBezTo>
                  <a:cubicBezTo>
                    <a:pt x="10252" y="5430"/>
                    <a:pt x="10371" y="5323"/>
                    <a:pt x="10502" y="5323"/>
                  </a:cubicBezTo>
                  <a:close/>
                  <a:moveTo>
                    <a:pt x="2036" y="8799"/>
                  </a:moveTo>
                  <a:cubicBezTo>
                    <a:pt x="2274" y="8823"/>
                    <a:pt x="2393" y="9085"/>
                    <a:pt x="2227" y="9252"/>
                  </a:cubicBezTo>
                  <a:cubicBezTo>
                    <a:pt x="2179" y="9305"/>
                    <a:pt x="2114" y="9332"/>
                    <a:pt x="2047" y="9332"/>
                  </a:cubicBezTo>
                  <a:cubicBezTo>
                    <a:pt x="1980" y="9332"/>
                    <a:pt x="1911" y="9305"/>
                    <a:pt x="1858" y="9252"/>
                  </a:cubicBezTo>
                  <a:cubicBezTo>
                    <a:pt x="1691" y="9085"/>
                    <a:pt x="1810" y="8799"/>
                    <a:pt x="2036" y="8799"/>
                  </a:cubicBezTo>
                  <a:close/>
                  <a:moveTo>
                    <a:pt x="5549" y="10264"/>
                  </a:moveTo>
                  <a:cubicBezTo>
                    <a:pt x="5680" y="10264"/>
                    <a:pt x="5799" y="10383"/>
                    <a:pt x="5799" y="10514"/>
                  </a:cubicBezTo>
                  <a:cubicBezTo>
                    <a:pt x="5799" y="10669"/>
                    <a:pt x="5680" y="10764"/>
                    <a:pt x="5549" y="10764"/>
                  </a:cubicBezTo>
                  <a:cubicBezTo>
                    <a:pt x="5418" y="10764"/>
                    <a:pt x="5299" y="10645"/>
                    <a:pt x="5299" y="10514"/>
                  </a:cubicBezTo>
                  <a:cubicBezTo>
                    <a:pt x="5299" y="10371"/>
                    <a:pt x="5418" y="10264"/>
                    <a:pt x="5549" y="10264"/>
                  </a:cubicBezTo>
                  <a:close/>
                  <a:moveTo>
                    <a:pt x="5501" y="1"/>
                  </a:moveTo>
                  <a:cubicBezTo>
                    <a:pt x="5180" y="1"/>
                    <a:pt x="4918" y="275"/>
                    <a:pt x="4918" y="584"/>
                  </a:cubicBezTo>
                  <a:cubicBezTo>
                    <a:pt x="4918" y="858"/>
                    <a:pt x="5096" y="1060"/>
                    <a:pt x="5334" y="1132"/>
                  </a:cubicBezTo>
                  <a:lnTo>
                    <a:pt x="5334" y="2025"/>
                  </a:lnTo>
                  <a:cubicBezTo>
                    <a:pt x="5299" y="2013"/>
                    <a:pt x="5251" y="2001"/>
                    <a:pt x="5191" y="1989"/>
                  </a:cubicBezTo>
                  <a:cubicBezTo>
                    <a:pt x="5015" y="1924"/>
                    <a:pt x="4880" y="1886"/>
                    <a:pt x="4761" y="1886"/>
                  </a:cubicBezTo>
                  <a:cubicBezTo>
                    <a:pt x="4576" y="1886"/>
                    <a:pt x="4430" y="1978"/>
                    <a:pt x="4227" y="2203"/>
                  </a:cubicBezTo>
                  <a:cubicBezTo>
                    <a:pt x="4144" y="2299"/>
                    <a:pt x="4072" y="2370"/>
                    <a:pt x="4001" y="2406"/>
                  </a:cubicBezTo>
                  <a:cubicBezTo>
                    <a:pt x="3929" y="2442"/>
                    <a:pt x="3810" y="2442"/>
                    <a:pt x="3703" y="2465"/>
                  </a:cubicBezTo>
                  <a:cubicBezTo>
                    <a:pt x="3370" y="2489"/>
                    <a:pt x="3179" y="2537"/>
                    <a:pt x="3036" y="2823"/>
                  </a:cubicBezTo>
                  <a:lnTo>
                    <a:pt x="2120" y="1906"/>
                  </a:lnTo>
                  <a:cubicBezTo>
                    <a:pt x="2286" y="1632"/>
                    <a:pt x="2274" y="1275"/>
                    <a:pt x="2036" y="1037"/>
                  </a:cubicBezTo>
                  <a:cubicBezTo>
                    <a:pt x="1893" y="894"/>
                    <a:pt x="1712" y="822"/>
                    <a:pt x="1530" y="822"/>
                  </a:cubicBezTo>
                  <a:cubicBezTo>
                    <a:pt x="1349" y="822"/>
                    <a:pt x="1167" y="894"/>
                    <a:pt x="1024" y="1037"/>
                  </a:cubicBezTo>
                  <a:cubicBezTo>
                    <a:pt x="546" y="1505"/>
                    <a:pt x="939" y="2252"/>
                    <a:pt x="1509" y="2252"/>
                  </a:cubicBezTo>
                  <a:cubicBezTo>
                    <a:pt x="1635" y="2252"/>
                    <a:pt x="1770" y="2216"/>
                    <a:pt x="1905" y="2132"/>
                  </a:cubicBezTo>
                  <a:lnTo>
                    <a:pt x="2917" y="3144"/>
                  </a:lnTo>
                  <a:cubicBezTo>
                    <a:pt x="2846" y="3370"/>
                    <a:pt x="2810" y="3394"/>
                    <a:pt x="2572" y="3549"/>
                  </a:cubicBezTo>
                  <a:cubicBezTo>
                    <a:pt x="2143" y="3799"/>
                    <a:pt x="2084" y="3966"/>
                    <a:pt x="2143" y="4442"/>
                  </a:cubicBezTo>
                  <a:cubicBezTo>
                    <a:pt x="2155" y="4561"/>
                    <a:pt x="2167" y="4668"/>
                    <a:pt x="2155" y="4751"/>
                  </a:cubicBezTo>
                  <a:cubicBezTo>
                    <a:pt x="2108" y="4918"/>
                    <a:pt x="1941" y="5061"/>
                    <a:pt x="1846" y="5359"/>
                  </a:cubicBezTo>
                  <a:lnTo>
                    <a:pt x="1131" y="5359"/>
                  </a:lnTo>
                  <a:cubicBezTo>
                    <a:pt x="1060" y="5120"/>
                    <a:pt x="846" y="4942"/>
                    <a:pt x="584" y="4942"/>
                  </a:cubicBezTo>
                  <a:cubicBezTo>
                    <a:pt x="250" y="4942"/>
                    <a:pt x="0" y="5216"/>
                    <a:pt x="0" y="5525"/>
                  </a:cubicBezTo>
                  <a:cubicBezTo>
                    <a:pt x="0" y="5859"/>
                    <a:pt x="262" y="6109"/>
                    <a:pt x="584" y="6109"/>
                  </a:cubicBezTo>
                  <a:cubicBezTo>
                    <a:pt x="846" y="6109"/>
                    <a:pt x="1060" y="5930"/>
                    <a:pt x="1131" y="5692"/>
                  </a:cubicBezTo>
                  <a:lnTo>
                    <a:pt x="1846" y="5692"/>
                  </a:lnTo>
                  <a:cubicBezTo>
                    <a:pt x="1929" y="5990"/>
                    <a:pt x="2108" y="6132"/>
                    <a:pt x="2155" y="6299"/>
                  </a:cubicBezTo>
                  <a:cubicBezTo>
                    <a:pt x="2203" y="6513"/>
                    <a:pt x="2036" y="6871"/>
                    <a:pt x="2179" y="7156"/>
                  </a:cubicBezTo>
                  <a:cubicBezTo>
                    <a:pt x="2322" y="7430"/>
                    <a:pt x="2703" y="7526"/>
                    <a:pt x="2822" y="7704"/>
                  </a:cubicBezTo>
                  <a:cubicBezTo>
                    <a:pt x="2870" y="7764"/>
                    <a:pt x="2894" y="7835"/>
                    <a:pt x="2929" y="7930"/>
                  </a:cubicBezTo>
                  <a:lnTo>
                    <a:pt x="2322" y="8538"/>
                  </a:lnTo>
                  <a:cubicBezTo>
                    <a:pt x="2229" y="8489"/>
                    <a:pt x="2127" y="8464"/>
                    <a:pt x="2025" y="8464"/>
                  </a:cubicBezTo>
                  <a:cubicBezTo>
                    <a:pt x="1880" y="8464"/>
                    <a:pt x="1737" y="8515"/>
                    <a:pt x="1631" y="8621"/>
                  </a:cubicBezTo>
                  <a:cubicBezTo>
                    <a:pt x="1262" y="9002"/>
                    <a:pt x="1536" y="9621"/>
                    <a:pt x="2048" y="9621"/>
                  </a:cubicBezTo>
                  <a:cubicBezTo>
                    <a:pt x="2489" y="9621"/>
                    <a:pt x="2786" y="9157"/>
                    <a:pt x="2560" y="8764"/>
                  </a:cubicBezTo>
                  <a:lnTo>
                    <a:pt x="3084" y="8240"/>
                  </a:lnTo>
                  <a:cubicBezTo>
                    <a:pt x="3322" y="8704"/>
                    <a:pt x="3810" y="8538"/>
                    <a:pt x="4060" y="8657"/>
                  </a:cubicBezTo>
                  <a:cubicBezTo>
                    <a:pt x="4251" y="8740"/>
                    <a:pt x="4418" y="9085"/>
                    <a:pt x="4727" y="9157"/>
                  </a:cubicBezTo>
                  <a:cubicBezTo>
                    <a:pt x="4769" y="9167"/>
                    <a:pt x="4811" y="9172"/>
                    <a:pt x="4853" y="9172"/>
                  </a:cubicBezTo>
                  <a:cubicBezTo>
                    <a:pt x="5045" y="9172"/>
                    <a:pt x="5230" y="9075"/>
                    <a:pt x="5406" y="9026"/>
                  </a:cubicBezTo>
                  <a:lnTo>
                    <a:pt x="5406" y="9919"/>
                  </a:lnTo>
                  <a:cubicBezTo>
                    <a:pt x="5168" y="9990"/>
                    <a:pt x="4989" y="10204"/>
                    <a:pt x="4989" y="10466"/>
                  </a:cubicBezTo>
                  <a:cubicBezTo>
                    <a:pt x="4989" y="10800"/>
                    <a:pt x="5251" y="11050"/>
                    <a:pt x="5561" y="11050"/>
                  </a:cubicBezTo>
                  <a:cubicBezTo>
                    <a:pt x="5894" y="11050"/>
                    <a:pt x="6144" y="10788"/>
                    <a:pt x="6144" y="10466"/>
                  </a:cubicBezTo>
                  <a:cubicBezTo>
                    <a:pt x="6144" y="10204"/>
                    <a:pt x="5965" y="9990"/>
                    <a:pt x="5727" y="9919"/>
                  </a:cubicBezTo>
                  <a:lnTo>
                    <a:pt x="5727" y="9026"/>
                  </a:lnTo>
                  <a:cubicBezTo>
                    <a:pt x="5903" y="9075"/>
                    <a:pt x="6080" y="9172"/>
                    <a:pt x="6269" y="9172"/>
                  </a:cubicBezTo>
                  <a:cubicBezTo>
                    <a:pt x="6310" y="9172"/>
                    <a:pt x="6352" y="9167"/>
                    <a:pt x="6394" y="9157"/>
                  </a:cubicBezTo>
                  <a:cubicBezTo>
                    <a:pt x="6715" y="9085"/>
                    <a:pt x="6894" y="8740"/>
                    <a:pt x="7073" y="8657"/>
                  </a:cubicBezTo>
                  <a:cubicBezTo>
                    <a:pt x="7323" y="8538"/>
                    <a:pt x="7799" y="8704"/>
                    <a:pt x="8049" y="8240"/>
                  </a:cubicBezTo>
                  <a:lnTo>
                    <a:pt x="8216" y="8407"/>
                  </a:lnTo>
                  <a:cubicBezTo>
                    <a:pt x="8245" y="8436"/>
                    <a:pt x="8287" y="8451"/>
                    <a:pt x="8329" y="8451"/>
                  </a:cubicBezTo>
                  <a:cubicBezTo>
                    <a:pt x="8370" y="8451"/>
                    <a:pt x="8412" y="8436"/>
                    <a:pt x="8442" y="8407"/>
                  </a:cubicBezTo>
                  <a:cubicBezTo>
                    <a:pt x="8501" y="8347"/>
                    <a:pt x="8501" y="8240"/>
                    <a:pt x="8442" y="8180"/>
                  </a:cubicBezTo>
                  <a:lnTo>
                    <a:pt x="8168" y="7907"/>
                  </a:lnTo>
                  <a:cubicBezTo>
                    <a:pt x="8239" y="7692"/>
                    <a:pt x="8275" y="7656"/>
                    <a:pt x="8513" y="7514"/>
                  </a:cubicBezTo>
                  <a:cubicBezTo>
                    <a:pt x="8942" y="7252"/>
                    <a:pt x="9013" y="7097"/>
                    <a:pt x="8942" y="6621"/>
                  </a:cubicBezTo>
                  <a:cubicBezTo>
                    <a:pt x="8894" y="6323"/>
                    <a:pt x="8918" y="6287"/>
                    <a:pt x="9073" y="6037"/>
                  </a:cubicBezTo>
                  <a:cubicBezTo>
                    <a:pt x="9156" y="5930"/>
                    <a:pt x="9216" y="5811"/>
                    <a:pt x="9240" y="5692"/>
                  </a:cubicBezTo>
                  <a:lnTo>
                    <a:pt x="9954" y="5692"/>
                  </a:lnTo>
                  <a:cubicBezTo>
                    <a:pt x="10025" y="5930"/>
                    <a:pt x="10240" y="6109"/>
                    <a:pt x="10502" y="6109"/>
                  </a:cubicBezTo>
                  <a:cubicBezTo>
                    <a:pt x="10835" y="6109"/>
                    <a:pt x="11085" y="5847"/>
                    <a:pt x="11085" y="5525"/>
                  </a:cubicBezTo>
                  <a:cubicBezTo>
                    <a:pt x="11085" y="5251"/>
                    <a:pt x="10823" y="4989"/>
                    <a:pt x="10502" y="4989"/>
                  </a:cubicBezTo>
                  <a:cubicBezTo>
                    <a:pt x="10240" y="4989"/>
                    <a:pt x="10025" y="5168"/>
                    <a:pt x="9954" y="5406"/>
                  </a:cubicBezTo>
                  <a:lnTo>
                    <a:pt x="9240" y="5406"/>
                  </a:lnTo>
                  <a:cubicBezTo>
                    <a:pt x="9156" y="5109"/>
                    <a:pt x="8978" y="4966"/>
                    <a:pt x="8930" y="4799"/>
                  </a:cubicBezTo>
                  <a:cubicBezTo>
                    <a:pt x="8882" y="4585"/>
                    <a:pt x="9049" y="4239"/>
                    <a:pt x="8894" y="3954"/>
                  </a:cubicBezTo>
                  <a:cubicBezTo>
                    <a:pt x="8763" y="3668"/>
                    <a:pt x="8382" y="3573"/>
                    <a:pt x="8263" y="3394"/>
                  </a:cubicBezTo>
                  <a:cubicBezTo>
                    <a:pt x="8216" y="3335"/>
                    <a:pt x="8180" y="3263"/>
                    <a:pt x="8156" y="3180"/>
                  </a:cubicBezTo>
                  <a:lnTo>
                    <a:pt x="9406" y="1930"/>
                  </a:lnTo>
                  <a:cubicBezTo>
                    <a:pt x="9513" y="1989"/>
                    <a:pt x="9632" y="2025"/>
                    <a:pt x="9752" y="2025"/>
                  </a:cubicBezTo>
                  <a:cubicBezTo>
                    <a:pt x="9930" y="2025"/>
                    <a:pt x="10109" y="1953"/>
                    <a:pt x="10228" y="1834"/>
                  </a:cubicBezTo>
                  <a:cubicBezTo>
                    <a:pt x="10490" y="1572"/>
                    <a:pt x="10490" y="1132"/>
                    <a:pt x="10228" y="870"/>
                  </a:cubicBezTo>
                  <a:cubicBezTo>
                    <a:pt x="10091" y="733"/>
                    <a:pt x="9915" y="665"/>
                    <a:pt x="9740" y="665"/>
                  </a:cubicBezTo>
                  <a:cubicBezTo>
                    <a:pt x="9564" y="665"/>
                    <a:pt x="9388" y="733"/>
                    <a:pt x="9251" y="870"/>
                  </a:cubicBezTo>
                  <a:cubicBezTo>
                    <a:pt x="9037" y="1096"/>
                    <a:pt x="9001" y="1430"/>
                    <a:pt x="9168" y="1691"/>
                  </a:cubicBezTo>
                  <a:lnTo>
                    <a:pt x="8025" y="2834"/>
                  </a:lnTo>
                  <a:cubicBezTo>
                    <a:pt x="7918" y="2644"/>
                    <a:pt x="7799" y="2537"/>
                    <a:pt x="7501" y="2489"/>
                  </a:cubicBezTo>
                  <a:cubicBezTo>
                    <a:pt x="7493" y="2488"/>
                    <a:pt x="7485" y="2488"/>
                    <a:pt x="7477" y="2488"/>
                  </a:cubicBezTo>
                  <a:cubicBezTo>
                    <a:pt x="7394" y="2488"/>
                    <a:pt x="7334" y="2545"/>
                    <a:pt x="7323" y="2632"/>
                  </a:cubicBezTo>
                  <a:cubicBezTo>
                    <a:pt x="7311" y="2715"/>
                    <a:pt x="7370" y="2787"/>
                    <a:pt x="7454" y="2811"/>
                  </a:cubicBezTo>
                  <a:cubicBezTo>
                    <a:pt x="7680" y="2834"/>
                    <a:pt x="7727" y="2906"/>
                    <a:pt x="7811" y="3192"/>
                  </a:cubicBezTo>
                  <a:cubicBezTo>
                    <a:pt x="7930" y="3549"/>
                    <a:pt x="7989" y="3644"/>
                    <a:pt x="8323" y="3835"/>
                  </a:cubicBezTo>
                  <a:cubicBezTo>
                    <a:pt x="8632" y="4025"/>
                    <a:pt x="8644" y="4061"/>
                    <a:pt x="8597" y="4418"/>
                  </a:cubicBezTo>
                  <a:cubicBezTo>
                    <a:pt x="8537" y="4799"/>
                    <a:pt x="8573" y="4906"/>
                    <a:pt x="8775" y="5216"/>
                  </a:cubicBezTo>
                  <a:cubicBezTo>
                    <a:pt x="8990" y="5525"/>
                    <a:pt x="8990" y="5573"/>
                    <a:pt x="8775" y="5871"/>
                  </a:cubicBezTo>
                  <a:cubicBezTo>
                    <a:pt x="8573" y="6180"/>
                    <a:pt x="8561" y="6287"/>
                    <a:pt x="8597" y="6668"/>
                  </a:cubicBezTo>
                  <a:cubicBezTo>
                    <a:pt x="8644" y="7025"/>
                    <a:pt x="8632" y="7061"/>
                    <a:pt x="8323" y="7252"/>
                  </a:cubicBezTo>
                  <a:cubicBezTo>
                    <a:pt x="7989" y="7442"/>
                    <a:pt x="7930" y="7537"/>
                    <a:pt x="7811" y="7895"/>
                  </a:cubicBezTo>
                  <a:cubicBezTo>
                    <a:pt x="7692" y="8240"/>
                    <a:pt x="7668" y="8264"/>
                    <a:pt x="7311" y="8299"/>
                  </a:cubicBezTo>
                  <a:cubicBezTo>
                    <a:pt x="6918" y="8323"/>
                    <a:pt x="6834" y="8383"/>
                    <a:pt x="6561" y="8657"/>
                  </a:cubicBezTo>
                  <a:cubicBezTo>
                    <a:pt x="6411" y="8813"/>
                    <a:pt x="6334" y="8876"/>
                    <a:pt x="6228" y="8876"/>
                  </a:cubicBezTo>
                  <a:cubicBezTo>
                    <a:pt x="6156" y="8876"/>
                    <a:pt x="6071" y="8847"/>
                    <a:pt x="5942" y="8799"/>
                  </a:cubicBezTo>
                  <a:cubicBezTo>
                    <a:pt x="5799" y="8752"/>
                    <a:pt x="5668" y="8692"/>
                    <a:pt x="5525" y="8692"/>
                  </a:cubicBezTo>
                  <a:cubicBezTo>
                    <a:pt x="5261" y="8692"/>
                    <a:pt x="4987" y="8875"/>
                    <a:pt x="4806" y="8875"/>
                  </a:cubicBezTo>
                  <a:cubicBezTo>
                    <a:pt x="4791" y="8875"/>
                    <a:pt x="4777" y="8874"/>
                    <a:pt x="4763" y="8871"/>
                  </a:cubicBezTo>
                  <a:cubicBezTo>
                    <a:pt x="4668" y="8859"/>
                    <a:pt x="4572" y="8752"/>
                    <a:pt x="4477" y="8657"/>
                  </a:cubicBezTo>
                  <a:cubicBezTo>
                    <a:pt x="4227" y="8383"/>
                    <a:pt x="4120" y="8323"/>
                    <a:pt x="3739" y="8299"/>
                  </a:cubicBezTo>
                  <a:cubicBezTo>
                    <a:pt x="3382" y="8264"/>
                    <a:pt x="3346" y="8240"/>
                    <a:pt x="3227" y="7895"/>
                  </a:cubicBezTo>
                  <a:cubicBezTo>
                    <a:pt x="3108" y="7537"/>
                    <a:pt x="3048" y="7442"/>
                    <a:pt x="2727" y="7252"/>
                  </a:cubicBezTo>
                  <a:cubicBezTo>
                    <a:pt x="2405" y="7061"/>
                    <a:pt x="2393" y="7025"/>
                    <a:pt x="2441" y="6668"/>
                  </a:cubicBezTo>
                  <a:cubicBezTo>
                    <a:pt x="2501" y="6287"/>
                    <a:pt x="2465" y="6180"/>
                    <a:pt x="2262" y="5871"/>
                  </a:cubicBezTo>
                  <a:cubicBezTo>
                    <a:pt x="2048" y="5561"/>
                    <a:pt x="2048" y="5513"/>
                    <a:pt x="2262" y="5216"/>
                  </a:cubicBezTo>
                  <a:cubicBezTo>
                    <a:pt x="2465" y="4906"/>
                    <a:pt x="2477" y="4799"/>
                    <a:pt x="2441" y="4418"/>
                  </a:cubicBezTo>
                  <a:cubicBezTo>
                    <a:pt x="2393" y="4061"/>
                    <a:pt x="2405" y="4025"/>
                    <a:pt x="2727" y="3835"/>
                  </a:cubicBezTo>
                  <a:cubicBezTo>
                    <a:pt x="2846" y="3763"/>
                    <a:pt x="2965" y="3680"/>
                    <a:pt x="3048" y="3585"/>
                  </a:cubicBezTo>
                  <a:cubicBezTo>
                    <a:pt x="3144" y="3477"/>
                    <a:pt x="3179" y="3323"/>
                    <a:pt x="3227" y="3192"/>
                  </a:cubicBezTo>
                  <a:cubicBezTo>
                    <a:pt x="3275" y="3061"/>
                    <a:pt x="3322" y="2942"/>
                    <a:pt x="3394" y="2882"/>
                  </a:cubicBezTo>
                  <a:cubicBezTo>
                    <a:pt x="3465" y="2823"/>
                    <a:pt x="3596" y="2799"/>
                    <a:pt x="3739" y="2787"/>
                  </a:cubicBezTo>
                  <a:cubicBezTo>
                    <a:pt x="4120" y="2763"/>
                    <a:pt x="4215" y="2703"/>
                    <a:pt x="4477" y="2430"/>
                  </a:cubicBezTo>
                  <a:cubicBezTo>
                    <a:pt x="4626" y="2273"/>
                    <a:pt x="4699" y="2210"/>
                    <a:pt x="4807" y="2210"/>
                  </a:cubicBezTo>
                  <a:cubicBezTo>
                    <a:pt x="4880" y="2210"/>
                    <a:pt x="4969" y="2239"/>
                    <a:pt x="5108" y="2287"/>
                  </a:cubicBezTo>
                  <a:cubicBezTo>
                    <a:pt x="5287" y="2352"/>
                    <a:pt x="5406" y="2385"/>
                    <a:pt x="5525" y="2385"/>
                  </a:cubicBezTo>
                  <a:cubicBezTo>
                    <a:pt x="5644" y="2385"/>
                    <a:pt x="5763" y="2352"/>
                    <a:pt x="5942" y="2287"/>
                  </a:cubicBezTo>
                  <a:cubicBezTo>
                    <a:pt x="6081" y="2233"/>
                    <a:pt x="6168" y="2206"/>
                    <a:pt x="6236" y="2206"/>
                  </a:cubicBezTo>
                  <a:cubicBezTo>
                    <a:pt x="6366" y="2206"/>
                    <a:pt x="6425" y="2306"/>
                    <a:pt x="6644" y="2525"/>
                  </a:cubicBezTo>
                  <a:cubicBezTo>
                    <a:pt x="6680" y="2555"/>
                    <a:pt x="6721" y="2570"/>
                    <a:pt x="6762" y="2570"/>
                  </a:cubicBezTo>
                  <a:cubicBezTo>
                    <a:pt x="6802" y="2570"/>
                    <a:pt x="6840" y="2555"/>
                    <a:pt x="6870" y="2525"/>
                  </a:cubicBezTo>
                  <a:cubicBezTo>
                    <a:pt x="6930" y="2465"/>
                    <a:pt x="6930" y="2358"/>
                    <a:pt x="6870" y="2299"/>
                  </a:cubicBezTo>
                  <a:lnTo>
                    <a:pt x="6787" y="2203"/>
                  </a:lnTo>
                  <a:cubicBezTo>
                    <a:pt x="6569" y="1978"/>
                    <a:pt x="6422" y="1886"/>
                    <a:pt x="6241" y="1886"/>
                  </a:cubicBezTo>
                  <a:cubicBezTo>
                    <a:pt x="6125" y="1886"/>
                    <a:pt x="5994" y="1924"/>
                    <a:pt x="5822" y="1989"/>
                  </a:cubicBezTo>
                  <a:cubicBezTo>
                    <a:pt x="5775" y="2001"/>
                    <a:pt x="5715" y="2013"/>
                    <a:pt x="5668" y="2025"/>
                  </a:cubicBezTo>
                  <a:lnTo>
                    <a:pt x="5668" y="1132"/>
                  </a:lnTo>
                  <a:cubicBezTo>
                    <a:pt x="5906" y="1060"/>
                    <a:pt x="6084" y="858"/>
                    <a:pt x="6084" y="584"/>
                  </a:cubicBezTo>
                  <a:cubicBezTo>
                    <a:pt x="6084" y="263"/>
                    <a:pt x="5822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5" name="Google Shape;9583;p68"/>
            <p:cNvSpPr/>
            <p:nvPr/>
          </p:nvSpPr>
          <p:spPr>
            <a:xfrm>
              <a:off x="6938984" y="3622042"/>
              <a:ext cx="53899" cy="51605"/>
            </a:xfrm>
            <a:custGeom>
              <a:avLst/>
              <a:gdLst/>
              <a:ahLst/>
              <a:cxnLst/>
              <a:rect l="l" t="t" r="r" b="b"/>
              <a:pathLst>
                <a:path w="1692" h="1620" extrusionOk="0">
                  <a:moveTo>
                    <a:pt x="919" y="548"/>
                  </a:moveTo>
                  <a:cubicBezTo>
                    <a:pt x="1015" y="548"/>
                    <a:pt x="1114" y="587"/>
                    <a:pt x="1191" y="665"/>
                  </a:cubicBezTo>
                  <a:cubicBezTo>
                    <a:pt x="1334" y="796"/>
                    <a:pt x="1334" y="1046"/>
                    <a:pt x="1191" y="1200"/>
                  </a:cubicBezTo>
                  <a:cubicBezTo>
                    <a:pt x="1114" y="1272"/>
                    <a:pt x="1015" y="1307"/>
                    <a:pt x="919" y="1307"/>
                  </a:cubicBezTo>
                  <a:cubicBezTo>
                    <a:pt x="822" y="1307"/>
                    <a:pt x="727" y="1272"/>
                    <a:pt x="655" y="1200"/>
                  </a:cubicBezTo>
                  <a:cubicBezTo>
                    <a:pt x="500" y="1046"/>
                    <a:pt x="500" y="807"/>
                    <a:pt x="655" y="665"/>
                  </a:cubicBezTo>
                  <a:cubicBezTo>
                    <a:pt x="727" y="587"/>
                    <a:pt x="822" y="548"/>
                    <a:pt x="919" y="548"/>
                  </a:cubicBezTo>
                  <a:close/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34" y="557"/>
                  </a:lnTo>
                  <a:cubicBezTo>
                    <a:pt x="179" y="819"/>
                    <a:pt x="191" y="1177"/>
                    <a:pt x="429" y="1415"/>
                  </a:cubicBezTo>
                  <a:cubicBezTo>
                    <a:pt x="560" y="1552"/>
                    <a:pt x="739" y="1620"/>
                    <a:pt x="920" y="1620"/>
                  </a:cubicBezTo>
                  <a:cubicBezTo>
                    <a:pt x="1102" y="1620"/>
                    <a:pt x="1286" y="1552"/>
                    <a:pt x="1429" y="1415"/>
                  </a:cubicBezTo>
                  <a:cubicBezTo>
                    <a:pt x="1691" y="1153"/>
                    <a:pt x="1691" y="700"/>
                    <a:pt x="1429" y="415"/>
                  </a:cubicBezTo>
                  <a:cubicBezTo>
                    <a:pt x="1294" y="286"/>
                    <a:pt x="1120" y="223"/>
                    <a:pt x="945" y="223"/>
                  </a:cubicBezTo>
                  <a:cubicBezTo>
                    <a:pt x="812" y="223"/>
                    <a:pt x="678" y="259"/>
                    <a:pt x="560" y="331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סימן ''אסור'' 5"/>
          <p:cNvSpPr/>
          <p:nvPr/>
        </p:nvSpPr>
        <p:spPr>
          <a:xfrm>
            <a:off x="1962682" y="1415518"/>
            <a:ext cx="665160" cy="692004"/>
          </a:xfrm>
          <a:prstGeom prst="noSmoking">
            <a:avLst>
              <a:gd name="adj" fmla="val 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66" name="Google Shape;10844;p70"/>
          <p:cNvGrpSpPr/>
          <p:nvPr/>
        </p:nvGrpSpPr>
        <p:grpSpPr>
          <a:xfrm>
            <a:off x="4940540" y="1397552"/>
            <a:ext cx="583163" cy="716998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80" name="צורה חופשית 79"/>
          <p:cNvSpPr/>
          <p:nvPr/>
        </p:nvSpPr>
        <p:spPr>
          <a:xfrm>
            <a:off x="486384" y="1123145"/>
            <a:ext cx="11264338" cy="4775478"/>
          </a:xfrm>
          <a:custGeom>
            <a:avLst/>
            <a:gdLst>
              <a:gd name="connsiteX0" fmla="*/ 0 w 11264338"/>
              <a:gd name="connsiteY0" fmla="*/ 0 h 4651588"/>
              <a:gd name="connsiteX1" fmla="*/ 5620130 w 11264338"/>
              <a:gd name="connsiteY1" fmla="*/ 0 h 4651588"/>
              <a:gd name="connsiteX2" fmla="*/ 5620130 w 11264338"/>
              <a:gd name="connsiteY2" fmla="*/ 4282846 h 4651588"/>
              <a:gd name="connsiteX3" fmla="*/ 8341216 w 11264338"/>
              <a:gd name="connsiteY3" fmla="*/ 4282846 h 4651588"/>
              <a:gd name="connsiteX4" fmla="*/ 8341216 w 11264338"/>
              <a:gd name="connsiteY4" fmla="*/ 0 h 4651588"/>
              <a:gd name="connsiteX5" fmla="*/ 11264338 w 11264338"/>
              <a:gd name="connsiteY5" fmla="*/ 0 h 4651588"/>
              <a:gd name="connsiteX6" fmla="*/ 11264338 w 11264338"/>
              <a:gd name="connsiteY6" fmla="*/ 4651588 h 4651588"/>
              <a:gd name="connsiteX7" fmla="*/ 0 w 11264338"/>
              <a:gd name="connsiteY7" fmla="*/ 4651588 h 465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64338" h="4651588">
                <a:moveTo>
                  <a:pt x="0" y="0"/>
                </a:moveTo>
                <a:lnTo>
                  <a:pt x="5620130" y="0"/>
                </a:lnTo>
                <a:lnTo>
                  <a:pt x="5620130" y="4282846"/>
                </a:lnTo>
                <a:lnTo>
                  <a:pt x="8341216" y="4282846"/>
                </a:lnTo>
                <a:lnTo>
                  <a:pt x="8341216" y="0"/>
                </a:lnTo>
                <a:lnTo>
                  <a:pt x="11264338" y="0"/>
                </a:lnTo>
                <a:lnTo>
                  <a:pt x="11264338" y="4651588"/>
                </a:lnTo>
                <a:lnTo>
                  <a:pt x="0" y="4651588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761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2</a:t>
            </a:fld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672029" y="1129205"/>
            <a:ext cx="10894661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e-IL" sz="2200" dirty="0"/>
              <a:t>מצגת זו מתבססת על מנחה פנדמיה שנכתב על ידי "ושמרת". </a:t>
            </a:r>
          </a:p>
          <a:p>
            <a:pPr>
              <a:spcAft>
                <a:spcPts val="600"/>
              </a:spcAft>
            </a:pPr>
            <a:r>
              <a:rPr lang="he-IL" sz="2200" dirty="0"/>
              <a:t>המנחה מתבסס על מסמך "מגן אבות </a:t>
            </a:r>
            <a:r>
              <a:rPr lang="he-IL" sz="2200" dirty="0" err="1"/>
              <a:t>ואמהות</a:t>
            </a:r>
            <a:r>
              <a:rPr lang="he-IL" sz="2200" dirty="0"/>
              <a:t>", נהלי והנחיות חירום של משרד הבריאות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he-IL" sz="2200" dirty="0"/>
              <a:t>ונהלי והנחיות חירום של משרד הרווחה. המצגת אינה מחליפה כל הוראה מקצועית קיימת. </a:t>
            </a:r>
          </a:p>
          <a:p>
            <a:pPr>
              <a:spcAft>
                <a:spcPts val="600"/>
              </a:spcAft>
            </a:pPr>
            <a:r>
              <a:rPr lang="he-IL" sz="2200" dirty="0"/>
              <a:t>מצגת זו נועדה לסייע לכם </a:t>
            </a:r>
            <a:r>
              <a:rPr lang="he-IL" sz="2200" b="1" dirty="0"/>
              <a:t>בהעברת הדרכה לכלל הצוות במוסד </a:t>
            </a:r>
            <a:r>
              <a:rPr lang="he-IL" sz="2200" dirty="0"/>
              <a:t>במקרה של התפרצות פנדמיה.</a:t>
            </a:r>
          </a:p>
          <a:p>
            <a:pPr>
              <a:spcAft>
                <a:spcPts val="600"/>
              </a:spcAft>
            </a:pPr>
            <a:r>
              <a:rPr lang="he-IL" sz="2200" dirty="0"/>
              <a:t>המצגת נועדה להגביר את המוכנות לחירום ולהיערך להתמודדות עם תרחיש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he-IL" sz="2200" dirty="0"/>
              <a:t>של התפשטות פנדמיה משולבת קורונה ושפעת במדינה ובמרכז הגריאטרי. </a:t>
            </a:r>
          </a:p>
          <a:p>
            <a:pPr>
              <a:spcAft>
                <a:spcPts val="600"/>
              </a:spcAft>
            </a:pPr>
            <a:r>
              <a:rPr lang="he-IL" sz="2200" dirty="0"/>
              <a:t>בנוסף לכך, על כל </a:t>
            </a:r>
            <a:r>
              <a:rPr lang="he-IL" sz="2200" dirty="0" smtClean="0"/>
              <a:t>מנהל/ת </a:t>
            </a:r>
            <a:r>
              <a:rPr lang="he-IL" sz="2200" dirty="0"/>
              <a:t>סקטור לבצע </a:t>
            </a:r>
            <a:r>
              <a:rPr lang="he-IL" sz="2200" dirty="0" err="1"/>
              <a:t>תידרוך</a:t>
            </a:r>
            <a:r>
              <a:rPr lang="he-IL" sz="2200" dirty="0"/>
              <a:t> ספציפי לסקטור שלו. </a:t>
            </a:r>
          </a:p>
          <a:p>
            <a:pPr>
              <a:spcAft>
                <a:spcPts val="600"/>
              </a:spcAft>
            </a:pPr>
            <a:endParaRPr lang="en-US" sz="600" b="1" dirty="0"/>
          </a:p>
          <a:p>
            <a:pPr>
              <a:spcAft>
                <a:spcPts val="600"/>
              </a:spcAft>
            </a:pPr>
            <a:r>
              <a:rPr lang="he-IL" sz="2200" b="1" dirty="0"/>
              <a:t>מתי להעביר את ההדרכה? </a:t>
            </a:r>
          </a:p>
          <a:p>
            <a:r>
              <a:rPr lang="he-IL" sz="2200" dirty="0"/>
              <a:t>	מומלץ להעביר את ההדרכה בשני מצבים:</a:t>
            </a:r>
          </a:p>
          <a:p>
            <a:pPr lvl="3"/>
            <a:r>
              <a:rPr lang="he-IL" sz="2200" u="sng" dirty="0"/>
              <a:t>בימי שגרה </a:t>
            </a:r>
            <a:r>
              <a:rPr lang="he-IL" sz="2200" dirty="0"/>
              <a:t>– להדרכה ולמידה של הנושא – בתדירות של פעם בחציון</a:t>
            </a:r>
          </a:p>
          <a:p>
            <a:pPr lvl="3"/>
            <a:r>
              <a:rPr lang="he-IL" sz="2200" u="sng" dirty="0"/>
              <a:t>במקרה של התפרצות</a:t>
            </a:r>
            <a:r>
              <a:rPr lang="he-IL" sz="2200" dirty="0"/>
              <a:t> – כריענון הידע והפגת חששות, לאור הערכת מצב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he-IL" sz="2200" dirty="0"/>
              <a:t>                                      לפני מעבר לשלב ב' (או מיד עם המעבר אם לא מספיקים)</a:t>
            </a:r>
          </a:p>
          <a:p>
            <a:pPr lvl="3">
              <a:spcAft>
                <a:spcPts val="600"/>
              </a:spcAft>
            </a:pPr>
            <a:endParaRPr lang="he-IL" sz="2200" dirty="0"/>
          </a:p>
          <a:p>
            <a:pPr>
              <a:spcAft>
                <a:spcPts val="600"/>
              </a:spcAft>
            </a:pPr>
            <a:endParaRPr lang="he-IL" dirty="0"/>
          </a:p>
        </p:txBody>
      </p:sp>
      <p:sp>
        <p:nvSpPr>
          <p:cNvPr id="11" name="TextBox 10"/>
          <p:cNvSpPr txBox="1"/>
          <p:nvPr/>
        </p:nvSpPr>
        <p:spPr>
          <a:xfrm>
            <a:off x="4514686" y="452585"/>
            <a:ext cx="705200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solidFill>
                  <a:srgbClr val="302A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 Black" panose="00000A00000000000000" pitchFamily="2" charset="-79"/>
              </a:rPr>
              <a:t>הנחיות להדרכה </a:t>
            </a:r>
            <a:r>
              <a:rPr lang="en-US" sz="4400" dirty="0">
                <a:solidFill>
                  <a:srgbClr val="302A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he-IL" sz="4400" b="1" dirty="0">
                <a:solidFill>
                  <a:srgbClr val="302A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 Black" panose="00000A00000000000000" pitchFamily="2" charset="-79"/>
              </a:rPr>
              <a:t> כללי</a:t>
            </a:r>
            <a:endParaRPr lang="aa-ET" sz="4400" b="1" dirty="0">
              <a:solidFill>
                <a:srgbClr val="302A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 Black" panose="00000A00000000000000" pitchFamily="2" charset="-79"/>
            </a:endParaRPr>
          </a:p>
        </p:txBody>
      </p:sp>
      <p:grpSp>
        <p:nvGrpSpPr>
          <p:cNvPr id="10" name="קבוצה 9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14" name="תמונה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15" name="תמונה 1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8" name="Google Shape;9888;p69"/>
          <p:cNvGrpSpPr/>
          <p:nvPr/>
        </p:nvGrpSpPr>
        <p:grpSpPr>
          <a:xfrm>
            <a:off x="10210101" y="4798549"/>
            <a:ext cx="233750" cy="325245"/>
            <a:chOff x="910723" y="1508212"/>
            <a:chExt cx="251660" cy="350166"/>
          </a:xfrm>
          <a:solidFill>
            <a:schemeClr val="accent6"/>
          </a:solidFill>
        </p:grpSpPr>
        <p:sp>
          <p:nvSpPr>
            <p:cNvPr id="12" name="Google Shape;9889;p69"/>
            <p:cNvSpPr/>
            <p:nvPr/>
          </p:nvSpPr>
          <p:spPr>
            <a:xfrm>
              <a:off x="910723" y="1508212"/>
              <a:ext cx="251660" cy="350166"/>
            </a:xfrm>
            <a:custGeom>
              <a:avLst/>
              <a:gdLst/>
              <a:ahLst/>
              <a:cxnLst/>
              <a:rect l="l" t="t" r="r" b="b"/>
              <a:pathLst>
                <a:path w="7907" h="11002" extrusionOk="0">
                  <a:moveTo>
                    <a:pt x="3942" y="334"/>
                  </a:moveTo>
                  <a:cubicBezTo>
                    <a:pt x="4132" y="334"/>
                    <a:pt x="4299" y="441"/>
                    <a:pt x="4394" y="608"/>
                  </a:cubicBezTo>
                  <a:cubicBezTo>
                    <a:pt x="4418" y="644"/>
                    <a:pt x="4466" y="679"/>
                    <a:pt x="4525" y="679"/>
                  </a:cubicBezTo>
                  <a:lnTo>
                    <a:pt x="5132" y="679"/>
                  </a:lnTo>
                  <a:cubicBezTo>
                    <a:pt x="5240" y="679"/>
                    <a:pt x="5311" y="763"/>
                    <a:pt x="5311" y="858"/>
                  </a:cubicBezTo>
                  <a:lnTo>
                    <a:pt x="5311" y="1382"/>
                  </a:lnTo>
                  <a:lnTo>
                    <a:pt x="2573" y="1382"/>
                  </a:lnTo>
                  <a:lnTo>
                    <a:pt x="2573" y="858"/>
                  </a:lnTo>
                  <a:cubicBezTo>
                    <a:pt x="2573" y="751"/>
                    <a:pt x="2668" y="679"/>
                    <a:pt x="2751" y="679"/>
                  </a:cubicBezTo>
                  <a:lnTo>
                    <a:pt x="3358" y="679"/>
                  </a:lnTo>
                  <a:cubicBezTo>
                    <a:pt x="3418" y="679"/>
                    <a:pt x="3466" y="644"/>
                    <a:pt x="3501" y="608"/>
                  </a:cubicBezTo>
                  <a:cubicBezTo>
                    <a:pt x="3585" y="441"/>
                    <a:pt x="3763" y="334"/>
                    <a:pt x="3942" y="334"/>
                  </a:cubicBezTo>
                  <a:close/>
                  <a:moveTo>
                    <a:pt x="7240" y="1013"/>
                  </a:moveTo>
                  <a:cubicBezTo>
                    <a:pt x="7442" y="1013"/>
                    <a:pt x="7609" y="1179"/>
                    <a:pt x="7609" y="1370"/>
                  </a:cubicBezTo>
                  <a:lnTo>
                    <a:pt x="7609" y="10323"/>
                  </a:lnTo>
                  <a:lnTo>
                    <a:pt x="7585" y="10323"/>
                  </a:lnTo>
                  <a:cubicBezTo>
                    <a:pt x="7585" y="10514"/>
                    <a:pt x="7430" y="10681"/>
                    <a:pt x="7228" y="10681"/>
                  </a:cubicBezTo>
                  <a:lnTo>
                    <a:pt x="691" y="10681"/>
                  </a:lnTo>
                  <a:cubicBezTo>
                    <a:pt x="501" y="10681"/>
                    <a:pt x="334" y="10514"/>
                    <a:pt x="334" y="10323"/>
                  </a:cubicBezTo>
                  <a:lnTo>
                    <a:pt x="334" y="1370"/>
                  </a:lnTo>
                  <a:cubicBezTo>
                    <a:pt x="334" y="1179"/>
                    <a:pt x="501" y="1013"/>
                    <a:pt x="691" y="1013"/>
                  </a:cubicBezTo>
                  <a:lnTo>
                    <a:pt x="2263" y="1013"/>
                  </a:lnTo>
                  <a:lnTo>
                    <a:pt x="2263" y="1537"/>
                  </a:lnTo>
                  <a:cubicBezTo>
                    <a:pt x="2263" y="1632"/>
                    <a:pt x="2335" y="1703"/>
                    <a:pt x="2418" y="1703"/>
                  </a:cubicBezTo>
                  <a:lnTo>
                    <a:pt x="5525" y="1703"/>
                  </a:lnTo>
                  <a:cubicBezTo>
                    <a:pt x="5609" y="1703"/>
                    <a:pt x="5680" y="1632"/>
                    <a:pt x="5680" y="1537"/>
                  </a:cubicBezTo>
                  <a:lnTo>
                    <a:pt x="5680" y="1013"/>
                  </a:lnTo>
                  <a:close/>
                  <a:moveTo>
                    <a:pt x="3954" y="1"/>
                  </a:moveTo>
                  <a:cubicBezTo>
                    <a:pt x="3692" y="1"/>
                    <a:pt x="3442" y="144"/>
                    <a:pt x="3275" y="346"/>
                  </a:cubicBezTo>
                  <a:lnTo>
                    <a:pt x="2751" y="346"/>
                  </a:lnTo>
                  <a:cubicBezTo>
                    <a:pt x="2525" y="346"/>
                    <a:pt x="2335" y="501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9"/>
                    <a:pt x="1" y="1382"/>
                  </a:cubicBezTo>
                  <a:lnTo>
                    <a:pt x="1" y="10323"/>
                  </a:lnTo>
                  <a:cubicBezTo>
                    <a:pt x="1" y="10692"/>
                    <a:pt x="299" y="11002"/>
                    <a:pt x="680" y="11002"/>
                  </a:cubicBezTo>
                  <a:lnTo>
                    <a:pt x="7216" y="11002"/>
                  </a:lnTo>
                  <a:cubicBezTo>
                    <a:pt x="7585" y="11002"/>
                    <a:pt x="7907" y="10704"/>
                    <a:pt x="7907" y="10323"/>
                  </a:cubicBezTo>
                  <a:lnTo>
                    <a:pt x="7907" y="1382"/>
                  </a:lnTo>
                  <a:cubicBezTo>
                    <a:pt x="7907" y="989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501"/>
                    <a:pt x="5383" y="346"/>
                    <a:pt x="5168" y="346"/>
                  </a:cubicBezTo>
                  <a:lnTo>
                    <a:pt x="4644" y="346"/>
                  </a:lnTo>
                  <a:cubicBezTo>
                    <a:pt x="4478" y="144"/>
                    <a:pt x="4228" y="1"/>
                    <a:pt x="3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6" name="Google Shape;9890;p69"/>
            <p:cNvSpPr/>
            <p:nvPr/>
          </p:nvSpPr>
          <p:spPr>
            <a:xfrm>
              <a:off x="1031604" y="1530205"/>
              <a:ext cx="10280" cy="10248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7" name="Google Shape;9891;p69"/>
            <p:cNvSpPr/>
            <p:nvPr/>
          </p:nvSpPr>
          <p:spPr>
            <a:xfrm>
              <a:off x="932334" y="1551784"/>
              <a:ext cx="208088" cy="273653"/>
            </a:xfrm>
            <a:custGeom>
              <a:avLst/>
              <a:gdLst/>
              <a:ahLst/>
              <a:cxnLst/>
              <a:rect l="l" t="t" r="r" b="b"/>
              <a:pathLst>
                <a:path w="6538" h="8598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8430"/>
                  </a:lnTo>
                  <a:cubicBezTo>
                    <a:pt x="1" y="8526"/>
                    <a:pt x="72" y="8597"/>
                    <a:pt x="167" y="8597"/>
                  </a:cubicBezTo>
                  <a:lnTo>
                    <a:pt x="6358" y="8597"/>
                  </a:lnTo>
                  <a:cubicBezTo>
                    <a:pt x="6442" y="8597"/>
                    <a:pt x="6525" y="8526"/>
                    <a:pt x="6525" y="8430"/>
                  </a:cubicBezTo>
                  <a:lnTo>
                    <a:pt x="6525" y="168"/>
                  </a:lnTo>
                  <a:cubicBezTo>
                    <a:pt x="6537" y="84"/>
                    <a:pt x="6466" y="13"/>
                    <a:pt x="6370" y="13"/>
                  </a:cubicBezTo>
                  <a:lnTo>
                    <a:pt x="5513" y="13"/>
                  </a:lnTo>
                  <a:cubicBezTo>
                    <a:pt x="5418" y="13"/>
                    <a:pt x="5346" y="84"/>
                    <a:pt x="5346" y="168"/>
                  </a:cubicBezTo>
                  <a:cubicBezTo>
                    <a:pt x="5346" y="263"/>
                    <a:pt x="5418" y="334"/>
                    <a:pt x="5513" y="334"/>
                  </a:cubicBezTo>
                  <a:lnTo>
                    <a:pt x="6204" y="334"/>
                  </a:lnTo>
                  <a:lnTo>
                    <a:pt x="6204" y="8264"/>
                  </a:lnTo>
                  <a:lnTo>
                    <a:pt x="334" y="8264"/>
                  </a:lnTo>
                  <a:lnTo>
                    <a:pt x="334" y="334"/>
                  </a:lnTo>
                  <a:lnTo>
                    <a:pt x="1024" y="334"/>
                  </a:lnTo>
                  <a:cubicBezTo>
                    <a:pt x="1120" y="334"/>
                    <a:pt x="1191" y="263"/>
                    <a:pt x="1191" y="168"/>
                  </a:cubicBezTo>
                  <a:cubicBezTo>
                    <a:pt x="1191" y="84"/>
                    <a:pt x="1120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8" name="Google Shape;9892;p69"/>
            <p:cNvSpPr/>
            <p:nvPr/>
          </p:nvSpPr>
          <p:spPr>
            <a:xfrm>
              <a:off x="965689" y="1661302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703" y="620"/>
                    <a:pt x="608" y="703"/>
                    <a:pt x="500" y="703"/>
                  </a:cubicBezTo>
                  <a:cubicBezTo>
                    <a:pt x="405" y="703"/>
                    <a:pt x="322" y="620"/>
                    <a:pt x="322" y="525"/>
                  </a:cubicBezTo>
                  <a:cubicBezTo>
                    <a:pt x="322" y="417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7"/>
                    <a:pt x="227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9" name="Google Shape;9893;p69"/>
            <p:cNvSpPr/>
            <p:nvPr/>
          </p:nvSpPr>
          <p:spPr>
            <a:xfrm>
              <a:off x="965689" y="1710571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4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405" y="703"/>
                    <a:pt x="322" y="608"/>
                    <a:pt x="322" y="524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6"/>
                    <a:pt x="227" y="1013"/>
                    <a:pt x="500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0" name="Google Shape;9894;p69"/>
            <p:cNvSpPr/>
            <p:nvPr/>
          </p:nvSpPr>
          <p:spPr>
            <a:xfrm>
              <a:off x="965689" y="1760604"/>
              <a:ext cx="32241" cy="31859"/>
            </a:xfrm>
            <a:custGeom>
              <a:avLst/>
              <a:gdLst/>
              <a:ahLst/>
              <a:cxnLst/>
              <a:rect l="l" t="t" r="r" b="b"/>
              <a:pathLst>
                <a:path w="1013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0"/>
                  </a:cubicBezTo>
                  <a:cubicBezTo>
                    <a:pt x="703" y="596"/>
                    <a:pt x="608" y="679"/>
                    <a:pt x="500" y="679"/>
                  </a:cubicBezTo>
                  <a:cubicBezTo>
                    <a:pt x="405" y="679"/>
                    <a:pt x="322" y="584"/>
                    <a:pt x="322" y="500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cubicBezTo>
                    <a:pt x="0" y="786"/>
                    <a:pt x="227" y="1000"/>
                    <a:pt x="500" y="1000"/>
                  </a:cubicBezTo>
                  <a:cubicBezTo>
                    <a:pt x="786" y="1000"/>
                    <a:pt x="1012" y="786"/>
                    <a:pt x="1012" y="500"/>
                  </a:cubicBez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1" name="Google Shape;9895;p69"/>
            <p:cNvSpPr/>
            <p:nvPr/>
          </p:nvSpPr>
          <p:spPr>
            <a:xfrm>
              <a:off x="1009643" y="1661302"/>
              <a:ext cx="59899" cy="10662"/>
            </a:xfrm>
            <a:custGeom>
              <a:avLst/>
              <a:gdLst/>
              <a:ahLst/>
              <a:cxnLst/>
              <a:rect l="l" t="t" r="r" b="b"/>
              <a:pathLst>
                <a:path w="1882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72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2" name="Google Shape;9896;p69"/>
            <p:cNvSpPr/>
            <p:nvPr/>
          </p:nvSpPr>
          <p:spPr>
            <a:xfrm>
              <a:off x="1009643" y="1683677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0"/>
                    <a:pt x="3084" y="167"/>
                  </a:cubicBezTo>
                  <a:cubicBezTo>
                    <a:pt x="3084" y="72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3" name="Google Shape;9897;p69"/>
            <p:cNvSpPr/>
            <p:nvPr/>
          </p:nvSpPr>
          <p:spPr>
            <a:xfrm>
              <a:off x="1009643" y="1710571"/>
              <a:ext cx="59899" cy="10630"/>
            </a:xfrm>
            <a:custGeom>
              <a:avLst/>
              <a:gdLst/>
              <a:ahLst/>
              <a:cxnLst/>
              <a:rect l="l" t="t" r="r" b="b"/>
              <a:pathLst>
                <a:path w="1882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84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4" name="Google Shape;9898;p69"/>
            <p:cNvSpPr/>
            <p:nvPr/>
          </p:nvSpPr>
          <p:spPr>
            <a:xfrm>
              <a:off x="1009643" y="1732946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5" name="Google Shape;9899;p69"/>
            <p:cNvSpPr/>
            <p:nvPr/>
          </p:nvSpPr>
          <p:spPr>
            <a:xfrm>
              <a:off x="1009643" y="1760604"/>
              <a:ext cx="59899" cy="10248"/>
            </a:xfrm>
            <a:custGeom>
              <a:avLst/>
              <a:gdLst/>
              <a:ahLst/>
              <a:cxnLst/>
              <a:rect l="l" t="t" r="r" b="b"/>
              <a:pathLst>
                <a:path w="188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15" y="322"/>
                  </a:lnTo>
                  <a:cubicBezTo>
                    <a:pt x="1798" y="322"/>
                    <a:pt x="1882" y="250"/>
                    <a:pt x="1882" y="155"/>
                  </a:cubicBezTo>
                  <a:cubicBezTo>
                    <a:pt x="1882" y="72"/>
                    <a:pt x="1798" y="0"/>
                    <a:pt x="1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6" name="Google Shape;9900;p69"/>
            <p:cNvSpPr/>
            <p:nvPr/>
          </p:nvSpPr>
          <p:spPr>
            <a:xfrm>
              <a:off x="1009643" y="1782183"/>
              <a:ext cx="98188" cy="10662"/>
            </a:xfrm>
            <a:custGeom>
              <a:avLst/>
              <a:gdLst/>
              <a:ahLst/>
              <a:cxnLst/>
              <a:rect l="l" t="t" r="r" b="b"/>
              <a:pathLst>
                <a:path w="3085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1"/>
                    <a:pt x="3084" y="168"/>
                  </a:cubicBezTo>
                  <a:cubicBezTo>
                    <a:pt x="3084" y="72"/>
                    <a:pt x="3013" y="1"/>
                    <a:pt x="2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7" name="Google Shape;9901;p69"/>
            <p:cNvSpPr/>
            <p:nvPr/>
          </p:nvSpPr>
          <p:spPr>
            <a:xfrm>
              <a:off x="1009643" y="1579473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8" name="Google Shape;9902;p69"/>
            <p:cNvSpPr/>
            <p:nvPr/>
          </p:nvSpPr>
          <p:spPr>
            <a:xfrm>
              <a:off x="965689" y="1628711"/>
              <a:ext cx="142142" cy="10662"/>
            </a:xfrm>
            <a:custGeom>
              <a:avLst/>
              <a:gdLst/>
              <a:ahLst/>
              <a:cxnLst/>
              <a:rect l="l" t="t" r="r" b="b"/>
              <a:pathLst>
                <a:path w="4466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4298" y="334"/>
                  </a:lnTo>
                  <a:cubicBezTo>
                    <a:pt x="4394" y="334"/>
                    <a:pt x="4465" y="251"/>
                    <a:pt x="4465" y="168"/>
                  </a:cubicBezTo>
                  <a:cubicBezTo>
                    <a:pt x="4465" y="72"/>
                    <a:pt x="4394" y="1"/>
                    <a:pt x="4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Google Shape;9903;p69"/>
            <p:cNvSpPr/>
            <p:nvPr/>
          </p:nvSpPr>
          <p:spPr>
            <a:xfrm>
              <a:off x="1009643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6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0" name="Google Shape;9904;p69"/>
            <p:cNvSpPr/>
            <p:nvPr/>
          </p:nvSpPr>
          <p:spPr>
            <a:xfrm>
              <a:off x="1047550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5" y="251"/>
                    <a:pt x="845" y="155"/>
                  </a:cubicBezTo>
                  <a:cubicBezTo>
                    <a:pt x="845" y="72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1" name="Google Shape;9905;p69"/>
            <p:cNvSpPr/>
            <p:nvPr/>
          </p:nvSpPr>
          <p:spPr>
            <a:xfrm>
              <a:off x="966071" y="1579473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91" y="310"/>
                  </a:moveTo>
                  <a:lnTo>
                    <a:pt x="691" y="691"/>
                  </a:lnTo>
                  <a:lnTo>
                    <a:pt x="310" y="691"/>
                  </a:lnTo>
                  <a:lnTo>
                    <a:pt x="310" y="310"/>
                  </a:lnTo>
                  <a:close/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845"/>
                  </a:lnTo>
                  <a:cubicBezTo>
                    <a:pt x="0" y="941"/>
                    <a:pt x="72" y="1012"/>
                    <a:pt x="167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5"/>
                  </a:cubicBezTo>
                  <a:lnTo>
                    <a:pt x="1012" y="167"/>
                  </a:lnTo>
                  <a:cubicBezTo>
                    <a:pt x="1000" y="71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32" name="Google Shape;10844;p70"/>
          <p:cNvGrpSpPr/>
          <p:nvPr/>
        </p:nvGrpSpPr>
        <p:grpSpPr>
          <a:xfrm>
            <a:off x="10192892" y="5140321"/>
            <a:ext cx="296703" cy="364796"/>
            <a:chOff x="3119678" y="3360146"/>
            <a:chExt cx="269343" cy="348543"/>
          </a:xfrm>
          <a:solidFill>
            <a:srgbClr val="CD1F2A"/>
          </a:solidFill>
        </p:grpSpPr>
        <p:sp>
          <p:nvSpPr>
            <p:cNvPr id="33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4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5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6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7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8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9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059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צורה חופשית 73"/>
          <p:cNvSpPr/>
          <p:nvPr/>
        </p:nvSpPr>
        <p:spPr>
          <a:xfrm>
            <a:off x="3506254" y="464644"/>
            <a:ext cx="8318284" cy="770742"/>
          </a:xfrm>
          <a:custGeom>
            <a:avLst/>
            <a:gdLst>
              <a:gd name="connsiteX0" fmla="*/ 349982 w 8318284"/>
              <a:gd name="connsiteY0" fmla="*/ 0 h 699964"/>
              <a:gd name="connsiteX1" fmla="*/ 8318284 w 8318284"/>
              <a:gd name="connsiteY1" fmla="*/ 0 h 699964"/>
              <a:gd name="connsiteX2" fmla="*/ 8318284 w 8318284"/>
              <a:gd name="connsiteY2" fmla="*/ 699964 h 699964"/>
              <a:gd name="connsiteX3" fmla="*/ 349982 w 8318284"/>
              <a:gd name="connsiteY3" fmla="*/ 699964 h 699964"/>
              <a:gd name="connsiteX4" fmla="*/ 0 w 8318284"/>
              <a:gd name="connsiteY4" fmla="*/ 349982 h 699964"/>
              <a:gd name="connsiteX5" fmla="*/ 349982 w 8318284"/>
              <a:gd name="connsiteY5" fmla="*/ 0 h 69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8284" h="699964">
                <a:moveTo>
                  <a:pt x="349982" y="0"/>
                </a:moveTo>
                <a:lnTo>
                  <a:pt x="8318284" y="0"/>
                </a:lnTo>
                <a:lnTo>
                  <a:pt x="8318284" y="699964"/>
                </a:lnTo>
                <a:lnTo>
                  <a:pt x="349982" y="699964"/>
                </a:lnTo>
                <a:cubicBezTo>
                  <a:pt x="156692" y="699964"/>
                  <a:pt x="0" y="543272"/>
                  <a:pt x="0" y="349982"/>
                </a:cubicBezTo>
                <a:cubicBezTo>
                  <a:pt x="0" y="156692"/>
                  <a:pt x="156692" y="0"/>
                  <a:pt x="349982" y="0"/>
                </a:cubicBezTo>
                <a:close/>
              </a:path>
            </a:pathLst>
          </a:custGeom>
          <a:gradFill flip="none" rotWithShape="1">
            <a:gsLst>
              <a:gs pos="0">
                <a:srgbClr val="DB6216"/>
              </a:gs>
              <a:gs pos="97000">
                <a:srgbClr val="FAC9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3495675" y="492112"/>
            <a:ext cx="746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</a:rPr>
              <a:t>שלב ב' </a:t>
            </a:r>
            <a:r>
              <a:rPr lang="en-IL" sz="4000" b="1" dirty="0">
                <a:solidFill>
                  <a:schemeClr val="bg1"/>
                </a:solidFill>
              </a:rPr>
              <a:t>–</a:t>
            </a:r>
            <a:r>
              <a:rPr lang="he-IL" sz="4000" b="1" dirty="0">
                <a:solidFill>
                  <a:schemeClr val="bg1"/>
                </a:solidFill>
              </a:rPr>
              <a:t> הכרזת פנדמיה</a:t>
            </a:r>
            <a:endParaRPr lang="he-IL" sz="3600" dirty="0">
              <a:solidFill>
                <a:schemeClr val="bg1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20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55" name="Google Shape;10618;p69"/>
          <p:cNvGrpSpPr/>
          <p:nvPr/>
        </p:nvGrpSpPr>
        <p:grpSpPr>
          <a:xfrm>
            <a:off x="7781329" y="143961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0" name="Google Shape;9578;p68"/>
          <p:cNvGrpSpPr/>
          <p:nvPr/>
        </p:nvGrpSpPr>
        <p:grpSpPr>
          <a:xfrm>
            <a:off x="2009775" y="1478941"/>
            <a:ext cx="570975" cy="569173"/>
            <a:chOff x="6664394" y="3346974"/>
            <a:chExt cx="353113" cy="351998"/>
          </a:xfrm>
          <a:solidFill>
            <a:schemeClr val="bg1"/>
          </a:solidFill>
        </p:grpSpPr>
        <p:sp>
          <p:nvSpPr>
            <p:cNvPr id="61" name="Google Shape;9579;p68"/>
            <p:cNvSpPr/>
            <p:nvPr/>
          </p:nvSpPr>
          <p:spPr>
            <a:xfrm>
              <a:off x="6788023" y="3450917"/>
              <a:ext cx="37207" cy="37175"/>
            </a:xfrm>
            <a:custGeom>
              <a:avLst/>
              <a:gdLst/>
              <a:ahLst/>
              <a:cxnLst/>
              <a:rect l="l" t="t" r="r" b="b"/>
              <a:pathLst>
                <a:path w="1168" h="1167" extrusionOk="0">
                  <a:moveTo>
                    <a:pt x="572" y="333"/>
                  </a:moveTo>
                  <a:cubicBezTo>
                    <a:pt x="703" y="333"/>
                    <a:pt x="822" y="453"/>
                    <a:pt x="822" y="583"/>
                  </a:cubicBezTo>
                  <a:cubicBezTo>
                    <a:pt x="822" y="738"/>
                    <a:pt x="703" y="834"/>
                    <a:pt x="572" y="834"/>
                  </a:cubicBezTo>
                  <a:cubicBezTo>
                    <a:pt x="429" y="834"/>
                    <a:pt x="310" y="738"/>
                    <a:pt x="310" y="583"/>
                  </a:cubicBezTo>
                  <a:cubicBezTo>
                    <a:pt x="310" y="441"/>
                    <a:pt x="429" y="333"/>
                    <a:pt x="572" y="333"/>
                  </a:cubicBezTo>
                  <a:close/>
                  <a:moveTo>
                    <a:pt x="584" y="0"/>
                  </a:moveTo>
                  <a:cubicBezTo>
                    <a:pt x="251" y="0"/>
                    <a:pt x="1" y="274"/>
                    <a:pt x="1" y="583"/>
                  </a:cubicBezTo>
                  <a:cubicBezTo>
                    <a:pt x="1" y="917"/>
                    <a:pt x="275" y="1167"/>
                    <a:pt x="584" y="1167"/>
                  </a:cubicBezTo>
                  <a:cubicBezTo>
                    <a:pt x="894" y="1167"/>
                    <a:pt x="1168" y="917"/>
                    <a:pt x="1168" y="583"/>
                  </a:cubicBezTo>
                  <a:cubicBezTo>
                    <a:pt x="1168" y="262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9580;p68"/>
            <p:cNvSpPr/>
            <p:nvPr/>
          </p:nvSpPr>
          <p:spPr>
            <a:xfrm>
              <a:off x="6874892" y="3495641"/>
              <a:ext cx="36824" cy="36824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311"/>
                  </a:moveTo>
                  <a:cubicBezTo>
                    <a:pt x="727" y="311"/>
                    <a:pt x="834" y="430"/>
                    <a:pt x="834" y="561"/>
                  </a:cubicBezTo>
                  <a:cubicBezTo>
                    <a:pt x="834" y="715"/>
                    <a:pt x="715" y="823"/>
                    <a:pt x="584" y="823"/>
                  </a:cubicBezTo>
                  <a:cubicBezTo>
                    <a:pt x="441" y="823"/>
                    <a:pt x="322" y="703"/>
                    <a:pt x="322" y="561"/>
                  </a:cubicBezTo>
                  <a:cubicBezTo>
                    <a:pt x="322" y="430"/>
                    <a:pt x="441" y="311"/>
                    <a:pt x="584" y="311"/>
                  </a:cubicBezTo>
                  <a:close/>
                  <a:moveTo>
                    <a:pt x="563" y="1"/>
                  </a:moveTo>
                  <a:cubicBezTo>
                    <a:pt x="251" y="1"/>
                    <a:pt x="0" y="258"/>
                    <a:pt x="0" y="584"/>
                  </a:cubicBezTo>
                  <a:cubicBezTo>
                    <a:pt x="0" y="906"/>
                    <a:pt x="262" y="1156"/>
                    <a:pt x="584" y="1156"/>
                  </a:cubicBezTo>
                  <a:cubicBezTo>
                    <a:pt x="905" y="1156"/>
                    <a:pt x="1155" y="894"/>
                    <a:pt x="1155" y="584"/>
                  </a:cubicBezTo>
                  <a:cubicBezTo>
                    <a:pt x="1155" y="251"/>
                    <a:pt x="893" y="1"/>
                    <a:pt x="584" y="1"/>
                  </a:cubicBezTo>
                  <a:cubicBezTo>
                    <a:pt x="577" y="1"/>
                    <a:pt x="570" y="1"/>
                    <a:pt x="5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9581;p68"/>
            <p:cNvSpPr/>
            <p:nvPr/>
          </p:nvSpPr>
          <p:spPr>
            <a:xfrm>
              <a:off x="6780059" y="3538136"/>
              <a:ext cx="53134" cy="53134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34" y="560"/>
                    <a:pt x="1334" y="834"/>
                  </a:cubicBezTo>
                  <a:cubicBezTo>
                    <a:pt x="1334" y="1120"/>
                    <a:pt x="1120" y="1346"/>
                    <a:pt x="834" y="1346"/>
                  </a:cubicBezTo>
                  <a:cubicBezTo>
                    <a:pt x="548" y="1346"/>
                    <a:pt x="322" y="1120"/>
                    <a:pt x="322" y="834"/>
                  </a:cubicBezTo>
                  <a:cubicBezTo>
                    <a:pt x="322" y="572"/>
                    <a:pt x="548" y="334"/>
                    <a:pt x="834" y="334"/>
                  </a:cubicBezTo>
                  <a:close/>
                  <a:moveTo>
                    <a:pt x="834" y="1"/>
                  </a:moveTo>
                  <a:cubicBezTo>
                    <a:pt x="370" y="24"/>
                    <a:pt x="1" y="393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98" y="1667"/>
                    <a:pt x="1668" y="1298"/>
                    <a:pt x="1668" y="834"/>
                  </a:cubicBezTo>
                  <a:cubicBezTo>
                    <a:pt x="1668" y="382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4" name="Google Shape;9582;p68"/>
            <p:cNvSpPr/>
            <p:nvPr/>
          </p:nvSpPr>
          <p:spPr>
            <a:xfrm>
              <a:off x="6664394" y="3346974"/>
              <a:ext cx="353113" cy="351998"/>
            </a:xfrm>
            <a:custGeom>
              <a:avLst/>
              <a:gdLst/>
              <a:ahLst/>
              <a:cxnLst/>
              <a:rect l="l" t="t" r="r" b="b"/>
              <a:pathLst>
                <a:path w="11085" h="11050" extrusionOk="0">
                  <a:moveTo>
                    <a:pt x="5549" y="358"/>
                  </a:moveTo>
                  <a:cubicBezTo>
                    <a:pt x="5680" y="358"/>
                    <a:pt x="5799" y="477"/>
                    <a:pt x="5799" y="620"/>
                  </a:cubicBezTo>
                  <a:cubicBezTo>
                    <a:pt x="5799" y="763"/>
                    <a:pt x="5680" y="870"/>
                    <a:pt x="5549" y="870"/>
                  </a:cubicBezTo>
                  <a:cubicBezTo>
                    <a:pt x="5418" y="870"/>
                    <a:pt x="5299" y="763"/>
                    <a:pt x="5299" y="620"/>
                  </a:cubicBezTo>
                  <a:cubicBezTo>
                    <a:pt x="5299" y="465"/>
                    <a:pt x="5418" y="358"/>
                    <a:pt x="5549" y="358"/>
                  </a:cubicBezTo>
                  <a:close/>
                  <a:moveTo>
                    <a:pt x="9752" y="1001"/>
                  </a:moveTo>
                  <a:cubicBezTo>
                    <a:pt x="10061" y="1001"/>
                    <a:pt x="10228" y="1394"/>
                    <a:pt x="10002" y="1620"/>
                  </a:cubicBezTo>
                  <a:cubicBezTo>
                    <a:pt x="9936" y="1686"/>
                    <a:pt x="9844" y="1718"/>
                    <a:pt x="9750" y="1718"/>
                  </a:cubicBezTo>
                  <a:cubicBezTo>
                    <a:pt x="9656" y="1718"/>
                    <a:pt x="9561" y="1686"/>
                    <a:pt x="9490" y="1620"/>
                  </a:cubicBezTo>
                  <a:cubicBezTo>
                    <a:pt x="9275" y="1394"/>
                    <a:pt x="9430" y="1001"/>
                    <a:pt x="9752" y="1001"/>
                  </a:cubicBezTo>
                  <a:close/>
                  <a:moveTo>
                    <a:pt x="1554" y="1203"/>
                  </a:moveTo>
                  <a:cubicBezTo>
                    <a:pt x="1655" y="1203"/>
                    <a:pt x="1756" y="1239"/>
                    <a:pt x="1834" y="1310"/>
                  </a:cubicBezTo>
                  <a:cubicBezTo>
                    <a:pt x="1977" y="1465"/>
                    <a:pt x="1977" y="1715"/>
                    <a:pt x="1834" y="1870"/>
                  </a:cubicBezTo>
                  <a:cubicBezTo>
                    <a:pt x="1756" y="1941"/>
                    <a:pt x="1658" y="1977"/>
                    <a:pt x="1559" y="1977"/>
                  </a:cubicBezTo>
                  <a:cubicBezTo>
                    <a:pt x="1459" y="1977"/>
                    <a:pt x="1358" y="1941"/>
                    <a:pt x="1274" y="1870"/>
                  </a:cubicBezTo>
                  <a:cubicBezTo>
                    <a:pt x="1131" y="1715"/>
                    <a:pt x="1131" y="1465"/>
                    <a:pt x="1274" y="1310"/>
                  </a:cubicBezTo>
                  <a:cubicBezTo>
                    <a:pt x="1352" y="1239"/>
                    <a:pt x="1453" y="1203"/>
                    <a:pt x="1554" y="1203"/>
                  </a:cubicBezTo>
                  <a:close/>
                  <a:moveTo>
                    <a:pt x="596" y="5323"/>
                  </a:moveTo>
                  <a:cubicBezTo>
                    <a:pt x="727" y="5323"/>
                    <a:pt x="846" y="5442"/>
                    <a:pt x="846" y="5573"/>
                  </a:cubicBezTo>
                  <a:cubicBezTo>
                    <a:pt x="858" y="5704"/>
                    <a:pt x="738" y="5823"/>
                    <a:pt x="596" y="5823"/>
                  </a:cubicBezTo>
                  <a:cubicBezTo>
                    <a:pt x="441" y="5823"/>
                    <a:pt x="346" y="5704"/>
                    <a:pt x="346" y="5573"/>
                  </a:cubicBezTo>
                  <a:cubicBezTo>
                    <a:pt x="346" y="5430"/>
                    <a:pt x="465" y="5323"/>
                    <a:pt x="596" y="5323"/>
                  </a:cubicBezTo>
                  <a:close/>
                  <a:moveTo>
                    <a:pt x="10502" y="5323"/>
                  </a:moveTo>
                  <a:cubicBezTo>
                    <a:pt x="10656" y="5323"/>
                    <a:pt x="10764" y="5442"/>
                    <a:pt x="10764" y="5573"/>
                  </a:cubicBezTo>
                  <a:cubicBezTo>
                    <a:pt x="10764" y="5704"/>
                    <a:pt x="10644" y="5823"/>
                    <a:pt x="10502" y="5823"/>
                  </a:cubicBezTo>
                  <a:cubicBezTo>
                    <a:pt x="10359" y="5823"/>
                    <a:pt x="10252" y="5704"/>
                    <a:pt x="10252" y="5573"/>
                  </a:cubicBezTo>
                  <a:cubicBezTo>
                    <a:pt x="10252" y="5430"/>
                    <a:pt x="10371" y="5323"/>
                    <a:pt x="10502" y="5323"/>
                  </a:cubicBezTo>
                  <a:close/>
                  <a:moveTo>
                    <a:pt x="2036" y="8799"/>
                  </a:moveTo>
                  <a:cubicBezTo>
                    <a:pt x="2274" y="8823"/>
                    <a:pt x="2393" y="9085"/>
                    <a:pt x="2227" y="9252"/>
                  </a:cubicBezTo>
                  <a:cubicBezTo>
                    <a:pt x="2179" y="9305"/>
                    <a:pt x="2114" y="9332"/>
                    <a:pt x="2047" y="9332"/>
                  </a:cubicBezTo>
                  <a:cubicBezTo>
                    <a:pt x="1980" y="9332"/>
                    <a:pt x="1911" y="9305"/>
                    <a:pt x="1858" y="9252"/>
                  </a:cubicBezTo>
                  <a:cubicBezTo>
                    <a:pt x="1691" y="9085"/>
                    <a:pt x="1810" y="8799"/>
                    <a:pt x="2036" y="8799"/>
                  </a:cubicBezTo>
                  <a:close/>
                  <a:moveTo>
                    <a:pt x="5549" y="10264"/>
                  </a:moveTo>
                  <a:cubicBezTo>
                    <a:pt x="5680" y="10264"/>
                    <a:pt x="5799" y="10383"/>
                    <a:pt x="5799" y="10514"/>
                  </a:cubicBezTo>
                  <a:cubicBezTo>
                    <a:pt x="5799" y="10669"/>
                    <a:pt x="5680" y="10764"/>
                    <a:pt x="5549" y="10764"/>
                  </a:cubicBezTo>
                  <a:cubicBezTo>
                    <a:pt x="5418" y="10764"/>
                    <a:pt x="5299" y="10645"/>
                    <a:pt x="5299" y="10514"/>
                  </a:cubicBezTo>
                  <a:cubicBezTo>
                    <a:pt x="5299" y="10371"/>
                    <a:pt x="5418" y="10264"/>
                    <a:pt x="5549" y="10264"/>
                  </a:cubicBezTo>
                  <a:close/>
                  <a:moveTo>
                    <a:pt x="5501" y="1"/>
                  </a:moveTo>
                  <a:cubicBezTo>
                    <a:pt x="5180" y="1"/>
                    <a:pt x="4918" y="275"/>
                    <a:pt x="4918" y="584"/>
                  </a:cubicBezTo>
                  <a:cubicBezTo>
                    <a:pt x="4918" y="858"/>
                    <a:pt x="5096" y="1060"/>
                    <a:pt x="5334" y="1132"/>
                  </a:cubicBezTo>
                  <a:lnTo>
                    <a:pt x="5334" y="2025"/>
                  </a:lnTo>
                  <a:cubicBezTo>
                    <a:pt x="5299" y="2013"/>
                    <a:pt x="5251" y="2001"/>
                    <a:pt x="5191" y="1989"/>
                  </a:cubicBezTo>
                  <a:cubicBezTo>
                    <a:pt x="5015" y="1924"/>
                    <a:pt x="4880" y="1886"/>
                    <a:pt x="4761" y="1886"/>
                  </a:cubicBezTo>
                  <a:cubicBezTo>
                    <a:pt x="4576" y="1886"/>
                    <a:pt x="4430" y="1978"/>
                    <a:pt x="4227" y="2203"/>
                  </a:cubicBezTo>
                  <a:cubicBezTo>
                    <a:pt x="4144" y="2299"/>
                    <a:pt x="4072" y="2370"/>
                    <a:pt x="4001" y="2406"/>
                  </a:cubicBezTo>
                  <a:cubicBezTo>
                    <a:pt x="3929" y="2442"/>
                    <a:pt x="3810" y="2442"/>
                    <a:pt x="3703" y="2465"/>
                  </a:cubicBezTo>
                  <a:cubicBezTo>
                    <a:pt x="3370" y="2489"/>
                    <a:pt x="3179" y="2537"/>
                    <a:pt x="3036" y="2823"/>
                  </a:cubicBezTo>
                  <a:lnTo>
                    <a:pt x="2120" y="1906"/>
                  </a:lnTo>
                  <a:cubicBezTo>
                    <a:pt x="2286" y="1632"/>
                    <a:pt x="2274" y="1275"/>
                    <a:pt x="2036" y="1037"/>
                  </a:cubicBezTo>
                  <a:cubicBezTo>
                    <a:pt x="1893" y="894"/>
                    <a:pt x="1712" y="822"/>
                    <a:pt x="1530" y="822"/>
                  </a:cubicBezTo>
                  <a:cubicBezTo>
                    <a:pt x="1349" y="822"/>
                    <a:pt x="1167" y="894"/>
                    <a:pt x="1024" y="1037"/>
                  </a:cubicBezTo>
                  <a:cubicBezTo>
                    <a:pt x="546" y="1505"/>
                    <a:pt x="939" y="2252"/>
                    <a:pt x="1509" y="2252"/>
                  </a:cubicBezTo>
                  <a:cubicBezTo>
                    <a:pt x="1635" y="2252"/>
                    <a:pt x="1770" y="2216"/>
                    <a:pt x="1905" y="2132"/>
                  </a:cubicBezTo>
                  <a:lnTo>
                    <a:pt x="2917" y="3144"/>
                  </a:lnTo>
                  <a:cubicBezTo>
                    <a:pt x="2846" y="3370"/>
                    <a:pt x="2810" y="3394"/>
                    <a:pt x="2572" y="3549"/>
                  </a:cubicBezTo>
                  <a:cubicBezTo>
                    <a:pt x="2143" y="3799"/>
                    <a:pt x="2084" y="3966"/>
                    <a:pt x="2143" y="4442"/>
                  </a:cubicBezTo>
                  <a:cubicBezTo>
                    <a:pt x="2155" y="4561"/>
                    <a:pt x="2167" y="4668"/>
                    <a:pt x="2155" y="4751"/>
                  </a:cubicBezTo>
                  <a:cubicBezTo>
                    <a:pt x="2108" y="4918"/>
                    <a:pt x="1941" y="5061"/>
                    <a:pt x="1846" y="5359"/>
                  </a:cubicBezTo>
                  <a:lnTo>
                    <a:pt x="1131" y="5359"/>
                  </a:lnTo>
                  <a:cubicBezTo>
                    <a:pt x="1060" y="5120"/>
                    <a:pt x="846" y="4942"/>
                    <a:pt x="584" y="4942"/>
                  </a:cubicBezTo>
                  <a:cubicBezTo>
                    <a:pt x="250" y="4942"/>
                    <a:pt x="0" y="5216"/>
                    <a:pt x="0" y="5525"/>
                  </a:cubicBezTo>
                  <a:cubicBezTo>
                    <a:pt x="0" y="5859"/>
                    <a:pt x="262" y="6109"/>
                    <a:pt x="584" y="6109"/>
                  </a:cubicBezTo>
                  <a:cubicBezTo>
                    <a:pt x="846" y="6109"/>
                    <a:pt x="1060" y="5930"/>
                    <a:pt x="1131" y="5692"/>
                  </a:cubicBezTo>
                  <a:lnTo>
                    <a:pt x="1846" y="5692"/>
                  </a:lnTo>
                  <a:cubicBezTo>
                    <a:pt x="1929" y="5990"/>
                    <a:pt x="2108" y="6132"/>
                    <a:pt x="2155" y="6299"/>
                  </a:cubicBezTo>
                  <a:cubicBezTo>
                    <a:pt x="2203" y="6513"/>
                    <a:pt x="2036" y="6871"/>
                    <a:pt x="2179" y="7156"/>
                  </a:cubicBezTo>
                  <a:cubicBezTo>
                    <a:pt x="2322" y="7430"/>
                    <a:pt x="2703" y="7526"/>
                    <a:pt x="2822" y="7704"/>
                  </a:cubicBezTo>
                  <a:cubicBezTo>
                    <a:pt x="2870" y="7764"/>
                    <a:pt x="2894" y="7835"/>
                    <a:pt x="2929" y="7930"/>
                  </a:cubicBezTo>
                  <a:lnTo>
                    <a:pt x="2322" y="8538"/>
                  </a:lnTo>
                  <a:cubicBezTo>
                    <a:pt x="2229" y="8489"/>
                    <a:pt x="2127" y="8464"/>
                    <a:pt x="2025" y="8464"/>
                  </a:cubicBezTo>
                  <a:cubicBezTo>
                    <a:pt x="1880" y="8464"/>
                    <a:pt x="1737" y="8515"/>
                    <a:pt x="1631" y="8621"/>
                  </a:cubicBezTo>
                  <a:cubicBezTo>
                    <a:pt x="1262" y="9002"/>
                    <a:pt x="1536" y="9621"/>
                    <a:pt x="2048" y="9621"/>
                  </a:cubicBezTo>
                  <a:cubicBezTo>
                    <a:pt x="2489" y="9621"/>
                    <a:pt x="2786" y="9157"/>
                    <a:pt x="2560" y="8764"/>
                  </a:cubicBezTo>
                  <a:lnTo>
                    <a:pt x="3084" y="8240"/>
                  </a:lnTo>
                  <a:cubicBezTo>
                    <a:pt x="3322" y="8704"/>
                    <a:pt x="3810" y="8538"/>
                    <a:pt x="4060" y="8657"/>
                  </a:cubicBezTo>
                  <a:cubicBezTo>
                    <a:pt x="4251" y="8740"/>
                    <a:pt x="4418" y="9085"/>
                    <a:pt x="4727" y="9157"/>
                  </a:cubicBezTo>
                  <a:cubicBezTo>
                    <a:pt x="4769" y="9167"/>
                    <a:pt x="4811" y="9172"/>
                    <a:pt x="4853" y="9172"/>
                  </a:cubicBezTo>
                  <a:cubicBezTo>
                    <a:pt x="5045" y="9172"/>
                    <a:pt x="5230" y="9075"/>
                    <a:pt x="5406" y="9026"/>
                  </a:cubicBezTo>
                  <a:lnTo>
                    <a:pt x="5406" y="9919"/>
                  </a:lnTo>
                  <a:cubicBezTo>
                    <a:pt x="5168" y="9990"/>
                    <a:pt x="4989" y="10204"/>
                    <a:pt x="4989" y="10466"/>
                  </a:cubicBezTo>
                  <a:cubicBezTo>
                    <a:pt x="4989" y="10800"/>
                    <a:pt x="5251" y="11050"/>
                    <a:pt x="5561" y="11050"/>
                  </a:cubicBezTo>
                  <a:cubicBezTo>
                    <a:pt x="5894" y="11050"/>
                    <a:pt x="6144" y="10788"/>
                    <a:pt x="6144" y="10466"/>
                  </a:cubicBezTo>
                  <a:cubicBezTo>
                    <a:pt x="6144" y="10204"/>
                    <a:pt x="5965" y="9990"/>
                    <a:pt x="5727" y="9919"/>
                  </a:cubicBezTo>
                  <a:lnTo>
                    <a:pt x="5727" y="9026"/>
                  </a:lnTo>
                  <a:cubicBezTo>
                    <a:pt x="5903" y="9075"/>
                    <a:pt x="6080" y="9172"/>
                    <a:pt x="6269" y="9172"/>
                  </a:cubicBezTo>
                  <a:cubicBezTo>
                    <a:pt x="6310" y="9172"/>
                    <a:pt x="6352" y="9167"/>
                    <a:pt x="6394" y="9157"/>
                  </a:cubicBezTo>
                  <a:cubicBezTo>
                    <a:pt x="6715" y="9085"/>
                    <a:pt x="6894" y="8740"/>
                    <a:pt x="7073" y="8657"/>
                  </a:cubicBezTo>
                  <a:cubicBezTo>
                    <a:pt x="7323" y="8538"/>
                    <a:pt x="7799" y="8704"/>
                    <a:pt x="8049" y="8240"/>
                  </a:cubicBezTo>
                  <a:lnTo>
                    <a:pt x="8216" y="8407"/>
                  </a:lnTo>
                  <a:cubicBezTo>
                    <a:pt x="8245" y="8436"/>
                    <a:pt x="8287" y="8451"/>
                    <a:pt x="8329" y="8451"/>
                  </a:cubicBezTo>
                  <a:cubicBezTo>
                    <a:pt x="8370" y="8451"/>
                    <a:pt x="8412" y="8436"/>
                    <a:pt x="8442" y="8407"/>
                  </a:cubicBezTo>
                  <a:cubicBezTo>
                    <a:pt x="8501" y="8347"/>
                    <a:pt x="8501" y="8240"/>
                    <a:pt x="8442" y="8180"/>
                  </a:cubicBezTo>
                  <a:lnTo>
                    <a:pt x="8168" y="7907"/>
                  </a:lnTo>
                  <a:cubicBezTo>
                    <a:pt x="8239" y="7692"/>
                    <a:pt x="8275" y="7656"/>
                    <a:pt x="8513" y="7514"/>
                  </a:cubicBezTo>
                  <a:cubicBezTo>
                    <a:pt x="8942" y="7252"/>
                    <a:pt x="9013" y="7097"/>
                    <a:pt x="8942" y="6621"/>
                  </a:cubicBezTo>
                  <a:cubicBezTo>
                    <a:pt x="8894" y="6323"/>
                    <a:pt x="8918" y="6287"/>
                    <a:pt x="9073" y="6037"/>
                  </a:cubicBezTo>
                  <a:cubicBezTo>
                    <a:pt x="9156" y="5930"/>
                    <a:pt x="9216" y="5811"/>
                    <a:pt x="9240" y="5692"/>
                  </a:cubicBezTo>
                  <a:lnTo>
                    <a:pt x="9954" y="5692"/>
                  </a:lnTo>
                  <a:cubicBezTo>
                    <a:pt x="10025" y="5930"/>
                    <a:pt x="10240" y="6109"/>
                    <a:pt x="10502" y="6109"/>
                  </a:cubicBezTo>
                  <a:cubicBezTo>
                    <a:pt x="10835" y="6109"/>
                    <a:pt x="11085" y="5847"/>
                    <a:pt x="11085" y="5525"/>
                  </a:cubicBezTo>
                  <a:cubicBezTo>
                    <a:pt x="11085" y="5251"/>
                    <a:pt x="10823" y="4989"/>
                    <a:pt x="10502" y="4989"/>
                  </a:cubicBezTo>
                  <a:cubicBezTo>
                    <a:pt x="10240" y="4989"/>
                    <a:pt x="10025" y="5168"/>
                    <a:pt x="9954" y="5406"/>
                  </a:cubicBezTo>
                  <a:lnTo>
                    <a:pt x="9240" y="5406"/>
                  </a:lnTo>
                  <a:cubicBezTo>
                    <a:pt x="9156" y="5109"/>
                    <a:pt x="8978" y="4966"/>
                    <a:pt x="8930" y="4799"/>
                  </a:cubicBezTo>
                  <a:cubicBezTo>
                    <a:pt x="8882" y="4585"/>
                    <a:pt x="9049" y="4239"/>
                    <a:pt x="8894" y="3954"/>
                  </a:cubicBezTo>
                  <a:cubicBezTo>
                    <a:pt x="8763" y="3668"/>
                    <a:pt x="8382" y="3573"/>
                    <a:pt x="8263" y="3394"/>
                  </a:cubicBezTo>
                  <a:cubicBezTo>
                    <a:pt x="8216" y="3335"/>
                    <a:pt x="8180" y="3263"/>
                    <a:pt x="8156" y="3180"/>
                  </a:cubicBezTo>
                  <a:lnTo>
                    <a:pt x="9406" y="1930"/>
                  </a:lnTo>
                  <a:cubicBezTo>
                    <a:pt x="9513" y="1989"/>
                    <a:pt x="9632" y="2025"/>
                    <a:pt x="9752" y="2025"/>
                  </a:cubicBezTo>
                  <a:cubicBezTo>
                    <a:pt x="9930" y="2025"/>
                    <a:pt x="10109" y="1953"/>
                    <a:pt x="10228" y="1834"/>
                  </a:cubicBezTo>
                  <a:cubicBezTo>
                    <a:pt x="10490" y="1572"/>
                    <a:pt x="10490" y="1132"/>
                    <a:pt x="10228" y="870"/>
                  </a:cubicBezTo>
                  <a:cubicBezTo>
                    <a:pt x="10091" y="733"/>
                    <a:pt x="9915" y="665"/>
                    <a:pt x="9740" y="665"/>
                  </a:cubicBezTo>
                  <a:cubicBezTo>
                    <a:pt x="9564" y="665"/>
                    <a:pt x="9388" y="733"/>
                    <a:pt x="9251" y="870"/>
                  </a:cubicBezTo>
                  <a:cubicBezTo>
                    <a:pt x="9037" y="1096"/>
                    <a:pt x="9001" y="1430"/>
                    <a:pt x="9168" y="1691"/>
                  </a:cubicBezTo>
                  <a:lnTo>
                    <a:pt x="8025" y="2834"/>
                  </a:lnTo>
                  <a:cubicBezTo>
                    <a:pt x="7918" y="2644"/>
                    <a:pt x="7799" y="2537"/>
                    <a:pt x="7501" y="2489"/>
                  </a:cubicBezTo>
                  <a:cubicBezTo>
                    <a:pt x="7493" y="2488"/>
                    <a:pt x="7485" y="2488"/>
                    <a:pt x="7477" y="2488"/>
                  </a:cubicBezTo>
                  <a:cubicBezTo>
                    <a:pt x="7394" y="2488"/>
                    <a:pt x="7334" y="2545"/>
                    <a:pt x="7323" y="2632"/>
                  </a:cubicBezTo>
                  <a:cubicBezTo>
                    <a:pt x="7311" y="2715"/>
                    <a:pt x="7370" y="2787"/>
                    <a:pt x="7454" y="2811"/>
                  </a:cubicBezTo>
                  <a:cubicBezTo>
                    <a:pt x="7680" y="2834"/>
                    <a:pt x="7727" y="2906"/>
                    <a:pt x="7811" y="3192"/>
                  </a:cubicBezTo>
                  <a:cubicBezTo>
                    <a:pt x="7930" y="3549"/>
                    <a:pt x="7989" y="3644"/>
                    <a:pt x="8323" y="3835"/>
                  </a:cubicBezTo>
                  <a:cubicBezTo>
                    <a:pt x="8632" y="4025"/>
                    <a:pt x="8644" y="4061"/>
                    <a:pt x="8597" y="4418"/>
                  </a:cubicBezTo>
                  <a:cubicBezTo>
                    <a:pt x="8537" y="4799"/>
                    <a:pt x="8573" y="4906"/>
                    <a:pt x="8775" y="5216"/>
                  </a:cubicBezTo>
                  <a:cubicBezTo>
                    <a:pt x="8990" y="5525"/>
                    <a:pt x="8990" y="5573"/>
                    <a:pt x="8775" y="5871"/>
                  </a:cubicBezTo>
                  <a:cubicBezTo>
                    <a:pt x="8573" y="6180"/>
                    <a:pt x="8561" y="6287"/>
                    <a:pt x="8597" y="6668"/>
                  </a:cubicBezTo>
                  <a:cubicBezTo>
                    <a:pt x="8644" y="7025"/>
                    <a:pt x="8632" y="7061"/>
                    <a:pt x="8323" y="7252"/>
                  </a:cubicBezTo>
                  <a:cubicBezTo>
                    <a:pt x="7989" y="7442"/>
                    <a:pt x="7930" y="7537"/>
                    <a:pt x="7811" y="7895"/>
                  </a:cubicBezTo>
                  <a:cubicBezTo>
                    <a:pt x="7692" y="8240"/>
                    <a:pt x="7668" y="8264"/>
                    <a:pt x="7311" y="8299"/>
                  </a:cubicBezTo>
                  <a:cubicBezTo>
                    <a:pt x="6918" y="8323"/>
                    <a:pt x="6834" y="8383"/>
                    <a:pt x="6561" y="8657"/>
                  </a:cubicBezTo>
                  <a:cubicBezTo>
                    <a:pt x="6411" y="8813"/>
                    <a:pt x="6334" y="8876"/>
                    <a:pt x="6228" y="8876"/>
                  </a:cubicBezTo>
                  <a:cubicBezTo>
                    <a:pt x="6156" y="8876"/>
                    <a:pt x="6071" y="8847"/>
                    <a:pt x="5942" y="8799"/>
                  </a:cubicBezTo>
                  <a:cubicBezTo>
                    <a:pt x="5799" y="8752"/>
                    <a:pt x="5668" y="8692"/>
                    <a:pt x="5525" y="8692"/>
                  </a:cubicBezTo>
                  <a:cubicBezTo>
                    <a:pt x="5261" y="8692"/>
                    <a:pt x="4987" y="8875"/>
                    <a:pt x="4806" y="8875"/>
                  </a:cubicBezTo>
                  <a:cubicBezTo>
                    <a:pt x="4791" y="8875"/>
                    <a:pt x="4777" y="8874"/>
                    <a:pt x="4763" y="8871"/>
                  </a:cubicBezTo>
                  <a:cubicBezTo>
                    <a:pt x="4668" y="8859"/>
                    <a:pt x="4572" y="8752"/>
                    <a:pt x="4477" y="8657"/>
                  </a:cubicBezTo>
                  <a:cubicBezTo>
                    <a:pt x="4227" y="8383"/>
                    <a:pt x="4120" y="8323"/>
                    <a:pt x="3739" y="8299"/>
                  </a:cubicBezTo>
                  <a:cubicBezTo>
                    <a:pt x="3382" y="8264"/>
                    <a:pt x="3346" y="8240"/>
                    <a:pt x="3227" y="7895"/>
                  </a:cubicBezTo>
                  <a:cubicBezTo>
                    <a:pt x="3108" y="7537"/>
                    <a:pt x="3048" y="7442"/>
                    <a:pt x="2727" y="7252"/>
                  </a:cubicBezTo>
                  <a:cubicBezTo>
                    <a:pt x="2405" y="7061"/>
                    <a:pt x="2393" y="7025"/>
                    <a:pt x="2441" y="6668"/>
                  </a:cubicBezTo>
                  <a:cubicBezTo>
                    <a:pt x="2501" y="6287"/>
                    <a:pt x="2465" y="6180"/>
                    <a:pt x="2262" y="5871"/>
                  </a:cubicBezTo>
                  <a:cubicBezTo>
                    <a:pt x="2048" y="5561"/>
                    <a:pt x="2048" y="5513"/>
                    <a:pt x="2262" y="5216"/>
                  </a:cubicBezTo>
                  <a:cubicBezTo>
                    <a:pt x="2465" y="4906"/>
                    <a:pt x="2477" y="4799"/>
                    <a:pt x="2441" y="4418"/>
                  </a:cubicBezTo>
                  <a:cubicBezTo>
                    <a:pt x="2393" y="4061"/>
                    <a:pt x="2405" y="4025"/>
                    <a:pt x="2727" y="3835"/>
                  </a:cubicBezTo>
                  <a:cubicBezTo>
                    <a:pt x="2846" y="3763"/>
                    <a:pt x="2965" y="3680"/>
                    <a:pt x="3048" y="3585"/>
                  </a:cubicBezTo>
                  <a:cubicBezTo>
                    <a:pt x="3144" y="3477"/>
                    <a:pt x="3179" y="3323"/>
                    <a:pt x="3227" y="3192"/>
                  </a:cubicBezTo>
                  <a:cubicBezTo>
                    <a:pt x="3275" y="3061"/>
                    <a:pt x="3322" y="2942"/>
                    <a:pt x="3394" y="2882"/>
                  </a:cubicBezTo>
                  <a:cubicBezTo>
                    <a:pt x="3465" y="2823"/>
                    <a:pt x="3596" y="2799"/>
                    <a:pt x="3739" y="2787"/>
                  </a:cubicBezTo>
                  <a:cubicBezTo>
                    <a:pt x="4120" y="2763"/>
                    <a:pt x="4215" y="2703"/>
                    <a:pt x="4477" y="2430"/>
                  </a:cubicBezTo>
                  <a:cubicBezTo>
                    <a:pt x="4626" y="2273"/>
                    <a:pt x="4699" y="2210"/>
                    <a:pt x="4807" y="2210"/>
                  </a:cubicBezTo>
                  <a:cubicBezTo>
                    <a:pt x="4880" y="2210"/>
                    <a:pt x="4969" y="2239"/>
                    <a:pt x="5108" y="2287"/>
                  </a:cubicBezTo>
                  <a:cubicBezTo>
                    <a:pt x="5287" y="2352"/>
                    <a:pt x="5406" y="2385"/>
                    <a:pt x="5525" y="2385"/>
                  </a:cubicBezTo>
                  <a:cubicBezTo>
                    <a:pt x="5644" y="2385"/>
                    <a:pt x="5763" y="2352"/>
                    <a:pt x="5942" y="2287"/>
                  </a:cubicBezTo>
                  <a:cubicBezTo>
                    <a:pt x="6081" y="2233"/>
                    <a:pt x="6168" y="2206"/>
                    <a:pt x="6236" y="2206"/>
                  </a:cubicBezTo>
                  <a:cubicBezTo>
                    <a:pt x="6366" y="2206"/>
                    <a:pt x="6425" y="2306"/>
                    <a:pt x="6644" y="2525"/>
                  </a:cubicBezTo>
                  <a:cubicBezTo>
                    <a:pt x="6680" y="2555"/>
                    <a:pt x="6721" y="2570"/>
                    <a:pt x="6762" y="2570"/>
                  </a:cubicBezTo>
                  <a:cubicBezTo>
                    <a:pt x="6802" y="2570"/>
                    <a:pt x="6840" y="2555"/>
                    <a:pt x="6870" y="2525"/>
                  </a:cubicBezTo>
                  <a:cubicBezTo>
                    <a:pt x="6930" y="2465"/>
                    <a:pt x="6930" y="2358"/>
                    <a:pt x="6870" y="2299"/>
                  </a:cubicBezTo>
                  <a:lnTo>
                    <a:pt x="6787" y="2203"/>
                  </a:lnTo>
                  <a:cubicBezTo>
                    <a:pt x="6569" y="1978"/>
                    <a:pt x="6422" y="1886"/>
                    <a:pt x="6241" y="1886"/>
                  </a:cubicBezTo>
                  <a:cubicBezTo>
                    <a:pt x="6125" y="1886"/>
                    <a:pt x="5994" y="1924"/>
                    <a:pt x="5822" y="1989"/>
                  </a:cubicBezTo>
                  <a:cubicBezTo>
                    <a:pt x="5775" y="2001"/>
                    <a:pt x="5715" y="2013"/>
                    <a:pt x="5668" y="2025"/>
                  </a:cubicBezTo>
                  <a:lnTo>
                    <a:pt x="5668" y="1132"/>
                  </a:lnTo>
                  <a:cubicBezTo>
                    <a:pt x="5906" y="1060"/>
                    <a:pt x="6084" y="858"/>
                    <a:pt x="6084" y="584"/>
                  </a:cubicBezTo>
                  <a:cubicBezTo>
                    <a:pt x="6084" y="263"/>
                    <a:pt x="5822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5" name="Google Shape;9583;p68"/>
            <p:cNvSpPr/>
            <p:nvPr/>
          </p:nvSpPr>
          <p:spPr>
            <a:xfrm>
              <a:off x="6938984" y="3622042"/>
              <a:ext cx="53899" cy="51605"/>
            </a:xfrm>
            <a:custGeom>
              <a:avLst/>
              <a:gdLst/>
              <a:ahLst/>
              <a:cxnLst/>
              <a:rect l="l" t="t" r="r" b="b"/>
              <a:pathLst>
                <a:path w="1692" h="1620" extrusionOk="0">
                  <a:moveTo>
                    <a:pt x="919" y="548"/>
                  </a:moveTo>
                  <a:cubicBezTo>
                    <a:pt x="1015" y="548"/>
                    <a:pt x="1114" y="587"/>
                    <a:pt x="1191" y="665"/>
                  </a:cubicBezTo>
                  <a:cubicBezTo>
                    <a:pt x="1334" y="796"/>
                    <a:pt x="1334" y="1046"/>
                    <a:pt x="1191" y="1200"/>
                  </a:cubicBezTo>
                  <a:cubicBezTo>
                    <a:pt x="1114" y="1272"/>
                    <a:pt x="1015" y="1307"/>
                    <a:pt x="919" y="1307"/>
                  </a:cubicBezTo>
                  <a:cubicBezTo>
                    <a:pt x="822" y="1307"/>
                    <a:pt x="727" y="1272"/>
                    <a:pt x="655" y="1200"/>
                  </a:cubicBezTo>
                  <a:cubicBezTo>
                    <a:pt x="500" y="1046"/>
                    <a:pt x="500" y="807"/>
                    <a:pt x="655" y="665"/>
                  </a:cubicBezTo>
                  <a:cubicBezTo>
                    <a:pt x="727" y="587"/>
                    <a:pt x="822" y="548"/>
                    <a:pt x="919" y="548"/>
                  </a:cubicBezTo>
                  <a:close/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34" y="557"/>
                  </a:lnTo>
                  <a:cubicBezTo>
                    <a:pt x="179" y="819"/>
                    <a:pt x="191" y="1177"/>
                    <a:pt x="429" y="1415"/>
                  </a:cubicBezTo>
                  <a:cubicBezTo>
                    <a:pt x="560" y="1552"/>
                    <a:pt x="739" y="1620"/>
                    <a:pt x="920" y="1620"/>
                  </a:cubicBezTo>
                  <a:cubicBezTo>
                    <a:pt x="1102" y="1620"/>
                    <a:pt x="1286" y="1552"/>
                    <a:pt x="1429" y="1415"/>
                  </a:cubicBezTo>
                  <a:cubicBezTo>
                    <a:pt x="1691" y="1153"/>
                    <a:pt x="1691" y="700"/>
                    <a:pt x="1429" y="415"/>
                  </a:cubicBezTo>
                  <a:cubicBezTo>
                    <a:pt x="1294" y="286"/>
                    <a:pt x="1120" y="223"/>
                    <a:pt x="945" y="223"/>
                  </a:cubicBezTo>
                  <a:cubicBezTo>
                    <a:pt x="812" y="223"/>
                    <a:pt x="678" y="259"/>
                    <a:pt x="560" y="331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סימן ''אסור'' 5"/>
          <p:cNvSpPr/>
          <p:nvPr/>
        </p:nvSpPr>
        <p:spPr>
          <a:xfrm>
            <a:off x="1962682" y="1415518"/>
            <a:ext cx="665160" cy="692004"/>
          </a:xfrm>
          <a:prstGeom prst="noSmoking">
            <a:avLst>
              <a:gd name="adj" fmla="val 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66" name="Google Shape;10844;p70"/>
          <p:cNvGrpSpPr/>
          <p:nvPr/>
        </p:nvGrpSpPr>
        <p:grpSpPr>
          <a:xfrm>
            <a:off x="4994622" y="1397552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9" name="מלבן 8"/>
          <p:cNvSpPr/>
          <p:nvPr/>
        </p:nvSpPr>
        <p:spPr>
          <a:xfrm>
            <a:off x="1280555" y="1466295"/>
            <a:ext cx="102759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200" b="1" dirty="0"/>
              <a:t>כשמכריזים על פנדמיה אנחנו נערכים כדי למנוע התפרצות אצלנו. אז מה עושים?</a:t>
            </a:r>
            <a:r>
              <a:rPr lang="he-IL" sz="2200" dirty="0"/>
              <a:t> </a:t>
            </a:r>
          </a:p>
        </p:txBody>
      </p:sp>
      <p:grpSp>
        <p:nvGrpSpPr>
          <p:cNvPr id="80" name="Google Shape;10618;p69"/>
          <p:cNvGrpSpPr/>
          <p:nvPr/>
        </p:nvGrpSpPr>
        <p:grpSpPr>
          <a:xfrm>
            <a:off x="11062995" y="55039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81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2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3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4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3" name="מלבן 2"/>
          <p:cNvSpPr/>
          <p:nvPr/>
        </p:nvSpPr>
        <p:spPr>
          <a:xfrm>
            <a:off x="4017524" y="1987104"/>
            <a:ext cx="761364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e-IL" sz="2200" dirty="0"/>
              <a:t>נסגור את המוסד לכניסה לכל מי שאין לו אישור או שלא תיאם מראש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e-IL" sz="2200" dirty="0"/>
              <a:t>נפריד באופן מוחלט בין המחלקות השונות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e-IL" sz="2200" dirty="0"/>
              <a:t>יוגדרו החדרים, האזורים או המחלקות המבודדים על פי התכנון בשלב א'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e-IL" sz="2200" dirty="0"/>
              <a:t>נצמצם פעילות במכונים שונים של המוסד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e-IL" sz="2200" dirty="0"/>
              <a:t>נוודא מרחק גדול בין המטופלים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e-IL" sz="2200" dirty="0"/>
              <a:t>נצמצם זמן שהות המטופלים באזורים משותפים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e-IL" sz="2200" dirty="0"/>
              <a:t>נקצה אמצעי מיגון לעובדים ולדיירים ע"פ התקן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19" b="98185" l="1664" r="981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05" y="2290712"/>
            <a:ext cx="4762260" cy="4391074"/>
          </a:xfrm>
          <a:prstGeom prst="rect">
            <a:avLst/>
          </a:prstGeom>
        </p:spPr>
      </p:pic>
      <p:pic>
        <p:nvPicPr>
          <p:cNvPr id="38" name="תמונה 3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892" y="2960688"/>
            <a:ext cx="163192" cy="167620"/>
          </a:xfrm>
          <a:prstGeom prst="rect">
            <a:avLst/>
          </a:prstGeom>
        </p:spPr>
      </p:pic>
      <p:pic>
        <p:nvPicPr>
          <p:cNvPr id="39" name="תמונה 3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418" y="3763685"/>
            <a:ext cx="163192" cy="167620"/>
          </a:xfrm>
          <a:prstGeom prst="rect">
            <a:avLst/>
          </a:prstGeom>
        </p:spPr>
      </p:pic>
      <p:pic>
        <p:nvPicPr>
          <p:cNvPr id="41" name="תמונה 4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71" y="3345190"/>
            <a:ext cx="163192" cy="167620"/>
          </a:xfrm>
          <a:prstGeom prst="rect">
            <a:avLst/>
          </a:prstGeom>
        </p:spPr>
      </p:pic>
      <p:pic>
        <p:nvPicPr>
          <p:cNvPr id="42" name="תמונה 4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283" y="3679875"/>
            <a:ext cx="163192" cy="16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0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צורה חופשית 73"/>
          <p:cNvSpPr/>
          <p:nvPr/>
        </p:nvSpPr>
        <p:spPr>
          <a:xfrm>
            <a:off x="3506254" y="464644"/>
            <a:ext cx="8318284" cy="770742"/>
          </a:xfrm>
          <a:custGeom>
            <a:avLst/>
            <a:gdLst>
              <a:gd name="connsiteX0" fmla="*/ 349982 w 8318284"/>
              <a:gd name="connsiteY0" fmla="*/ 0 h 699964"/>
              <a:gd name="connsiteX1" fmla="*/ 8318284 w 8318284"/>
              <a:gd name="connsiteY1" fmla="*/ 0 h 699964"/>
              <a:gd name="connsiteX2" fmla="*/ 8318284 w 8318284"/>
              <a:gd name="connsiteY2" fmla="*/ 699964 h 699964"/>
              <a:gd name="connsiteX3" fmla="*/ 349982 w 8318284"/>
              <a:gd name="connsiteY3" fmla="*/ 699964 h 699964"/>
              <a:gd name="connsiteX4" fmla="*/ 0 w 8318284"/>
              <a:gd name="connsiteY4" fmla="*/ 349982 h 699964"/>
              <a:gd name="connsiteX5" fmla="*/ 349982 w 8318284"/>
              <a:gd name="connsiteY5" fmla="*/ 0 h 69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8284" h="699964">
                <a:moveTo>
                  <a:pt x="349982" y="0"/>
                </a:moveTo>
                <a:lnTo>
                  <a:pt x="8318284" y="0"/>
                </a:lnTo>
                <a:lnTo>
                  <a:pt x="8318284" y="699964"/>
                </a:lnTo>
                <a:lnTo>
                  <a:pt x="349982" y="699964"/>
                </a:lnTo>
                <a:cubicBezTo>
                  <a:pt x="156692" y="699964"/>
                  <a:pt x="0" y="543272"/>
                  <a:pt x="0" y="349982"/>
                </a:cubicBezTo>
                <a:cubicBezTo>
                  <a:pt x="0" y="156692"/>
                  <a:pt x="156692" y="0"/>
                  <a:pt x="349982" y="0"/>
                </a:cubicBezTo>
                <a:close/>
              </a:path>
            </a:pathLst>
          </a:custGeom>
          <a:gradFill flip="none" rotWithShape="1">
            <a:gsLst>
              <a:gs pos="0">
                <a:srgbClr val="DB6216"/>
              </a:gs>
              <a:gs pos="97000">
                <a:srgbClr val="FAC9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3495675" y="492112"/>
            <a:ext cx="746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</a:rPr>
              <a:t>שלב ב' </a:t>
            </a:r>
            <a:r>
              <a:rPr lang="en-IL" sz="4000" b="1" dirty="0">
                <a:solidFill>
                  <a:schemeClr val="bg1"/>
                </a:solidFill>
              </a:rPr>
              <a:t>–</a:t>
            </a:r>
            <a:r>
              <a:rPr lang="he-IL" sz="4000" b="1" dirty="0">
                <a:solidFill>
                  <a:schemeClr val="bg1"/>
                </a:solidFill>
              </a:rPr>
              <a:t> הכרזת פנדמיה</a:t>
            </a:r>
            <a:endParaRPr lang="he-IL" sz="3600" dirty="0">
              <a:solidFill>
                <a:schemeClr val="bg1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21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55" name="Google Shape;10618;p69"/>
          <p:cNvGrpSpPr/>
          <p:nvPr/>
        </p:nvGrpSpPr>
        <p:grpSpPr>
          <a:xfrm>
            <a:off x="7781329" y="143961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0" name="Google Shape;9578;p68"/>
          <p:cNvGrpSpPr/>
          <p:nvPr/>
        </p:nvGrpSpPr>
        <p:grpSpPr>
          <a:xfrm>
            <a:off x="2009775" y="1478941"/>
            <a:ext cx="570975" cy="569173"/>
            <a:chOff x="6664394" y="3346974"/>
            <a:chExt cx="353113" cy="351998"/>
          </a:xfrm>
          <a:solidFill>
            <a:schemeClr val="bg1"/>
          </a:solidFill>
        </p:grpSpPr>
        <p:sp>
          <p:nvSpPr>
            <p:cNvPr id="61" name="Google Shape;9579;p68"/>
            <p:cNvSpPr/>
            <p:nvPr/>
          </p:nvSpPr>
          <p:spPr>
            <a:xfrm>
              <a:off x="6788023" y="3450917"/>
              <a:ext cx="37207" cy="37175"/>
            </a:xfrm>
            <a:custGeom>
              <a:avLst/>
              <a:gdLst/>
              <a:ahLst/>
              <a:cxnLst/>
              <a:rect l="l" t="t" r="r" b="b"/>
              <a:pathLst>
                <a:path w="1168" h="1167" extrusionOk="0">
                  <a:moveTo>
                    <a:pt x="572" y="333"/>
                  </a:moveTo>
                  <a:cubicBezTo>
                    <a:pt x="703" y="333"/>
                    <a:pt x="822" y="453"/>
                    <a:pt x="822" y="583"/>
                  </a:cubicBezTo>
                  <a:cubicBezTo>
                    <a:pt x="822" y="738"/>
                    <a:pt x="703" y="834"/>
                    <a:pt x="572" y="834"/>
                  </a:cubicBezTo>
                  <a:cubicBezTo>
                    <a:pt x="429" y="834"/>
                    <a:pt x="310" y="738"/>
                    <a:pt x="310" y="583"/>
                  </a:cubicBezTo>
                  <a:cubicBezTo>
                    <a:pt x="310" y="441"/>
                    <a:pt x="429" y="333"/>
                    <a:pt x="572" y="333"/>
                  </a:cubicBezTo>
                  <a:close/>
                  <a:moveTo>
                    <a:pt x="584" y="0"/>
                  </a:moveTo>
                  <a:cubicBezTo>
                    <a:pt x="251" y="0"/>
                    <a:pt x="1" y="274"/>
                    <a:pt x="1" y="583"/>
                  </a:cubicBezTo>
                  <a:cubicBezTo>
                    <a:pt x="1" y="917"/>
                    <a:pt x="275" y="1167"/>
                    <a:pt x="584" y="1167"/>
                  </a:cubicBezTo>
                  <a:cubicBezTo>
                    <a:pt x="894" y="1167"/>
                    <a:pt x="1168" y="917"/>
                    <a:pt x="1168" y="583"/>
                  </a:cubicBezTo>
                  <a:cubicBezTo>
                    <a:pt x="1168" y="262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9580;p68"/>
            <p:cNvSpPr/>
            <p:nvPr/>
          </p:nvSpPr>
          <p:spPr>
            <a:xfrm>
              <a:off x="6874892" y="3495641"/>
              <a:ext cx="36824" cy="36824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311"/>
                  </a:moveTo>
                  <a:cubicBezTo>
                    <a:pt x="727" y="311"/>
                    <a:pt x="834" y="430"/>
                    <a:pt x="834" y="561"/>
                  </a:cubicBezTo>
                  <a:cubicBezTo>
                    <a:pt x="834" y="715"/>
                    <a:pt x="715" y="823"/>
                    <a:pt x="584" y="823"/>
                  </a:cubicBezTo>
                  <a:cubicBezTo>
                    <a:pt x="441" y="823"/>
                    <a:pt x="322" y="703"/>
                    <a:pt x="322" y="561"/>
                  </a:cubicBezTo>
                  <a:cubicBezTo>
                    <a:pt x="322" y="430"/>
                    <a:pt x="441" y="311"/>
                    <a:pt x="584" y="311"/>
                  </a:cubicBezTo>
                  <a:close/>
                  <a:moveTo>
                    <a:pt x="563" y="1"/>
                  </a:moveTo>
                  <a:cubicBezTo>
                    <a:pt x="251" y="1"/>
                    <a:pt x="0" y="258"/>
                    <a:pt x="0" y="584"/>
                  </a:cubicBezTo>
                  <a:cubicBezTo>
                    <a:pt x="0" y="906"/>
                    <a:pt x="262" y="1156"/>
                    <a:pt x="584" y="1156"/>
                  </a:cubicBezTo>
                  <a:cubicBezTo>
                    <a:pt x="905" y="1156"/>
                    <a:pt x="1155" y="894"/>
                    <a:pt x="1155" y="584"/>
                  </a:cubicBezTo>
                  <a:cubicBezTo>
                    <a:pt x="1155" y="251"/>
                    <a:pt x="893" y="1"/>
                    <a:pt x="584" y="1"/>
                  </a:cubicBezTo>
                  <a:cubicBezTo>
                    <a:pt x="577" y="1"/>
                    <a:pt x="570" y="1"/>
                    <a:pt x="5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9581;p68"/>
            <p:cNvSpPr/>
            <p:nvPr/>
          </p:nvSpPr>
          <p:spPr>
            <a:xfrm>
              <a:off x="6780059" y="3538136"/>
              <a:ext cx="53134" cy="53134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34" y="560"/>
                    <a:pt x="1334" y="834"/>
                  </a:cubicBezTo>
                  <a:cubicBezTo>
                    <a:pt x="1334" y="1120"/>
                    <a:pt x="1120" y="1346"/>
                    <a:pt x="834" y="1346"/>
                  </a:cubicBezTo>
                  <a:cubicBezTo>
                    <a:pt x="548" y="1346"/>
                    <a:pt x="322" y="1120"/>
                    <a:pt x="322" y="834"/>
                  </a:cubicBezTo>
                  <a:cubicBezTo>
                    <a:pt x="322" y="572"/>
                    <a:pt x="548" y="334"/>
                    <a:pt x="834" y="334"/>
                  </a:cubicBezTo>
                  <a:close/>
                  <a:moveTo>
                    <a:pt x="834" y="1"/>
                  </a:moveTo>
                  <a:cubicBezTo>
                    <a:pt x="370" y="24"/>
                    <a:pt x="1" y="393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98" y="1667"/>
                    <a:pt x="1668" y="1298"/>
                    <a:pt x="1668" y="834"/>
                  </a:cubicBezTo>
                  <a:cubicBezTo>
                    <a:pt x="1668" y="382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4" name="Google Shape;9582;p68"/>
            <p:cNvSpPr/>
            <p:nvPr/>
          </p:nvSpPr>
          <p:spPr>
            <a:xfrm>
              <a:off x="6664394" y="3346974"/>
              <a:ext cx="353113" cy="351998"/>
            </a:xfrm>
            <a:custGeom>
              <a:avLst/>
              <a:gdLst/>
              <a:ahLst/>
              <a:cxnLst/>
              <a:rect l="l" t="t" r="r" b="b"/>
              <a:pathLst>
                <a:path w="11085" h="11050" extrusionOk="0">
                  <a:moveTo>
                    <a:pt x="5549" y="358"/>
                  </a:moveTo>
                  <a:cubicBezTo>
                    <a:pt x="5680" y="358"/>
                    <a:pt x="5799" y="477"/>
                    <a:pt x="5799" y="620"/>
                  </a:cubicBezTo>
                  <a:cubicBezTo>
                    <a:pt x="5799" y="763"/>
                    <a:pt x="5680" y="870"/>
                    <a:pt x="5549" y="870"/>
                  </a:cubicBezTo>
                  <a:cubicBezTo>
                    <a:pt x="5418" y="870"/>
                    <a:pt x="5299" y="763"/>
                    <a:pt x="5299" y="620"/>
                  </a:cubicBezTo>
                  <a:cubicBezTo>
                    <a:pt x="5299" y="465"/>
                    <a:pt x="5418" y="358"/>
                    <a:pt x="5549" y="358"/>
                  </a:cubicBezTo>
                  <a:close/>
                  <a:moveTo>
                    <a:pt x="9752" y="1001"/>
                  </a:moveTo>
                  <a:cubicBezTo>
                    <a:pt x="10061" y="1001"/>
                    <a:pt x="10228" y="1394"/>
                    <a:pt x="10002" y="1620"/>
                  </a:cubicBezTo>
                  <a:cubicBezTo>
                    <a:pt x="9936" y="1686"/>
                    <a:pt x="9844" y="1718"/>
                    <a:pt x="9750" y="1718"/>
                  </a:cubicBezTo>
                  <a:cubicBezTo>
                    <a:pt x="9656" y="1718"/>
                    <a:pt x="9561" y="1686"/>
                    <a:pt x="9490" y="1620"/>
                  </a:cubicBezTo>
                  <a:cubicBezTo>
                    <a:pt x="9275" y="1394"/>
                    <a:pt x="9430" y="1001"/>
                    <a:pt x="9752" y="1001"/>
                  </a:cubicBezTo>
                  <a:close/>
                  <a:moveTo>
                    <a:pt x="1554" y="1203"/>
                  </a:moveTo>
                  <a:cubicBezTo>
                    <a:pt x="1655" y="1203"/>
                    <a:pt x="1756" y="1239"/>
                    <a:pt x="1834" y="1310"/>
                  </a:cubicBezTo>
                  <a:cubicBezTo>
                    <a:pt x="1977" y="1465"/>
                    <a:pt x="1977" y="1715"/>
                    <a:pt x="1834" y="1870"/>
                  </a:cubicBezTo>
                  <a:cubicBezTo>
                    <a:pt x="1756" y="1941"/>
                    <a:pt x="1658" y="1977"/>
                    <a:pt x="1559" y="1977"/>
                  </a:cubicBezTo>
                  <a:cubicBezTo>
                    <a:pt x="1459" y="1977"/>
                    <a:pt x="1358" y="1941"/>
                    <a:pt x="1274" y="1870"/>
                  </a:cubicBezTo>
                  <a:cubicBezTo>
                    <a:pt x="1131" y="1715"/>
                    <a:pt x="1131" y="1465"/>
                    <a:pt x="1274" y="1310"/>
                  </a:cubicBezTo>
                  <a:cubicBezTo>
                    <a:pt x="1352" y="1239"/>
                    <a:pt x="1453" y="1203"/>
                    <a:pt x="1554" y="1203"/>
                  </a:cubicBezTo>
                  <a:close/>
                  <a:moveTo>
                    <a:pt x="596" y="5323"/>
                  </a:moveTo>
                  <a:cubicBezTo>
                    <a:pt x="727" y="5323"/>
                    <a:pt x="846" y="5442"/>
                    <a:pt x="846" y="5573"/>
                  </a:cubicBezTo>
                  <a:cubicBezTo>
                    <a:pt x="858" y="5704"/>
                    <a:pt x="738" y="5823"/>
                    <a:pt x="596" y="5823"/>
                  </a:cubicBezTo>
                  <a:cubicBezTo>
                    <a:pt x="441" y="5823"/>
                    <a:pt x="346" y="5704"/>
                    <a:pt x="346" y="5573"/>
                  </a:cubicBezTo>
                  <a:cubicBezTo>
                    <a:pt x="346" y="5430"/>
                    <a:pt x="465" y="5323"/>
                    <a:pt x="596" y="5323"/>
                  </a:cubicBezTo>
                  <a:close/>
                  <a:moveTo>
                    <a:pt x="10502" y="5323"/>
                  </a:moveTo>
                  <a:cubicBezTo>
                    <a:pt x="10656" y="5323"/>
                    <a:pt x="10764" y="5442"/>
                    <a:pt x="10764" y="5573"/>
                  </a:cubicBezTo>
                  <a:cubicBezTo>
                    <a:pt x="10764" y="5704"/>
                    <a:pt x="10644" y="5823"/>
                    <a:pt x="10502" y="5823"/>
                  </a:cubicBezTo>
                  <a:cubicBezTo>
                    <a:pt x="10359" y="5823"/>
                    <a:pt x="10252" y="5704"/>
                    <a:pt x="10252" y="5573"/>
                  </a:cubicBezTo>
                  <a:cubicBezTo>
                    <a:pt x="10252" y="5430"/>
                    <a:pt x="10371" y="5323"/>
                    <a:pt x="10502" y="5323"/>
                  </a:cubicBezTo>
                  <a:close/>
                  <a:moveTo>
                    <a:pt x="2036" y="8799"/>
                  </a:moveTo>
                  <a:cubicBezTo>
                    <a:pt x="2274" y="8823"/>
                    <a:pt x="2393" y="9085"/>
                    <a:pt x="2227" y="9252"/>
                  </a:cubicBezTo>
                  <a:cubicBezTo>
                    <a:pt x="2179" y="9305"/>
                    <a:pt x="2114" y="9332"/>
                    <a:pt x="2047" y="9332"/>
                  </a:cubicBezTo>
                  <a:cubicBezTo>
                    <a:pt x="1980" y="9332"/>
                    <a:pt x="1911" y="9305"/>
                    <a:pt x="1858" y="9252"/>
                  </a:cubicBezTo>
                  <a:cubicBezTo>
                    <a:pt x="1691" y="9085"/>
                    <a:pt x="1810" y="8799"/>
                    <a:pt x="2036" y="8799"/>
                  </a:cubicBezTo>
                  <a:close/>
                  <a:moveTo>
                    <a:pt x="5549" y="10264"/>
                  </a:moveTo>
                  <a:cubicBezTo>
                    <a:pt x="5680" y="10264"/>
                    <a:pt x="5799" y="10383"/>
                    <a:pt x="5799" y="10514"/>
                  </a:cubicBezTo>
                  <a:cubicBezTo>
                    <a:pt x="5799" y="10669"/>
                    <a:pt x="5680" y="10764"/>
                    <a:pt x="5549" y="10764"/>
                  </a:cubicBezTo>
                  <a:cubicBezTo>
                    <a:pt x="5418" y="10764"/>
                    <a:pt x="5299" y="10645"/>
                    <a:pt x="5299" y="10514"/>
                  </a:cubicBezTo>
                  <a:cubicBezTo>
                    <a:pt x="5299" y="10371"/>
                    <a:pt x="5418" y="10264"/>
                    <a:pt x="5549" y="10264"/>
                  </a:cubicBezTo>
                  <a:close/>
                  <a:moveTo>
                    <a:pt x="5501" y="1"/>
                  </a:moveTo>
                  <a:cubicBezTo>
                    <a:pt x="5180" y="1"/>
                    <a:pt x="4918" y="275"/>
                    <a:pt x="4918" y="584"/>
                  </a:cubicBezTo>
                  <a:cubicBezTo>
                    <a:pt x="4918" y="858"/>
                    <a:pt x="5096" y="1060"/>
                    <a:pt x="5334" y="1132"/>
                  </a:cubicBezTo>
                  <a:lnTo>
                    <a:pt x="5334" y="2025"/>
                  </a:lnTo>
                  <a:cubicBezTo>
                    <a:pt x="5299" y="2013"/>
                    <a:pt x="5251" y="2001"/>
                    <a:pt x="5191" y="1989"/>
                  </a:cubicBezTo>
                  <a:cubicBezTo>
                    <a:pt x="5015" y="1924"/>
                    <a:pt x="4880" y="1886"/>
                    <a:pt x="4761" y="1886"/>
                  </a:cubicBezTo>
                  <a:cubicBezTo>
                    <a:pt x="4576" y="1886"/>
                    <a:pt x="4430" y="1978"/>
                    <a:pt x="4227" y="2203"/>
                  </a:cubicBezTo>
                  <a:cubicBezTo>
                    <a:pt x="4144" y="2299"/>
                    <a:pt x="4072" y="2370"/>
                    <a:pt x="4001" y="2406"/>
                  </a:cubicBezTo>
                  <a:cubicBezTo>
                    <a:pt x="3929" y="2442"/>
                    <a:pt x="3810" y="2442"/>
                    <a:pt x="3703" y="2465"/>
                  </a:cubicBezTo>
                  <a:cubicBezTo>
                    <a:pt x="3370" y="2489"/>
                    <a:pt x="3179" y="2537"/>
                    <a:pt x="3036" y="2823"/>
                  </a:cubicBezTo>
                  <a:lnTo>
                    <a:pt x="2120" y="1906"/>
                  </a:lnTo>
                  <a:cubicBezTo>
                    <a:pt x="2286" y="1632"/>
                    <a:pt x="2274" y="1275"/>
                    <a:pt x="2036" y="1037"/>
                  </a:cubicBezTo>
                  <a:cubicBezTo>
                    <a:pt x="1893" y="894"/>
                    <a:pt x="1712" y="822"/>
                    <a:pt x="1530" y="822"/>
                  </a:cubicBezTo>
                  <a:cubicBezTo>
                    <a:pt x="1349" y="822"/>
                    <a:pt x="1167" y="894"/>
                    <a:pt x="1024" y="1037"/>
                  </a:cubicBezTo>
                  <a:cubicBezTo>
                    <a:pt x="546" y="1505"/>
                    <a:pt x="939" y="2252"/>
                    <a:pt x="1509" y="2252"/>
                  </a:cubicBezTo>
                  <a:cubicBezTo>
                    <a:pt x="1635" y="2252"/>
                    <a:pt x="1770" y="2216"/>
                    <a:pt x="1905" y="2132"/>
                  </a:cubicBezTo>
                  <a:lnTo>
                    <a:pt x="2917" y="3144"/>
                  </a:lnTo>
                  <a:cubicBezTo>
                    <a:pt x="2846" y="3370"/>
                    <a:pt x="2810" y="3394"/>
                    <a:pt x="2572" y="3549"/>
                  </a:cubicBezTo>
                  <a:cubicBezTo>
                    <a:pt x="2143" y="3799"/>
                    <a:pt x="2084" y="3966"/>
                    <a:pt x="2143" y="4442"/>
                  </a:cubicBezTo>
                  <a:cubicBezTo>
                    <a:pt x="2155" y="4561"/>
                    <a:pt x="2167" y="4668"/>
                    <a:pt x="2155" y="4751"/>
                  </a:cubicBezTo>
                  <a:cubicBezTo>
                    <a:pt x="2108" y="4918"/>
                    <a:pt x="1941" y="5061"/>
                    <a:pt x="1846" y="5359"/>
                  </a:cubicBezTo>
                  <a:lnTo>
                    <a:pt x="1131" y="5359"/>
                  </a:lnTo>
                  <a:cubicBezTo>
                    <a:pt x="1060" y="5120"/>
                    <a:pt x="846" y="4942"/>
                    <a:pt x="584" y="4942"/>
                  </a:cubicBezTo>
                  <a:cubicBezTo>
                    <a:pt x="250" y="4942"/>
                    <a:pt x="0" y="5216"/>
                    <a:pt x="0" y="5525"/>
                  </a:cubicBezTo>
                  <a:cubicBezTo>
                    <a:pt x="0" y="5859"/>
                    <a:pt x="262" y="6109"/>
                    <a:pt x="584" y="6109"/>
                  </a:cubicBezTo>
                  <a:cubicBezTo>
                    <a:pt x="846" y="6109"/>
                    <a:pt x="1060" y="5930"/>
                    <a:pt x="1131" y="5692"/>
                  </a:cubicBezTo>
                  <a:lnTo>
                    <a:pt x="1846" y="5692"/>
                  </a:lnTo>
                  <a:cubicBezTo>
                    <a:pt x="1929" y="5990"/>
                    <a:pt x="2108" y="6132"/>
                    <a:pt x="2155" y="6299"/>
                  </a:cubicBezTo>
                  <a:cubicBezTo>
                    <a:pt x="2203" y="6513"/>
                    <a:pt x="2036" y="6871"/>
                    <a:pt x="2179" y="7156"/>
                  </a:cubicBezTo>
                  <a:cubicBezTo>
                    <a:pt x="2322" y="7430"/>
                    <a:pt x="2703" y="7526"/>
                    <a:pt x="2822" y="7704"/>
                  </a:cubicBezTo>
                  <a:cubicBezTo>
                    <a:pt x="2870" y="7764"/>
                    <a:pt x="2894" y="7835"/>
                    <a:pt x="2929" y="7930"/>
                  </a:cubicBezTo>
                  <a:lnTo>
                    <a:pt x="2322" y="8538"/>
                  </a:lnTo>
                  <a:cubicBezTo>
                    <a:pt x="2229" y="8489"/>
                    <a:pt x="2127" y="8464"/>
                    <a:pt x="2025" y="8464"/>
                  </a:cubicBezTo>
                  <a:cubicBezTo>
                    <a:pt x="1880" y="8464"/>
                    <a:pt x="1737" y="8515"/>
                    <a:pt x="1631" y="8621"/>
                  </a:cubicBezTo>
                  <a:cubicBezTo>
                    <a:pt x="1262" y="9002"/>
                    <a:pt x="1536" y="9621"/>
                    <a:pt x="2048" y="9621"/>
                  </a:cubicBezTo>
                  <a:cubicBezTo>
                    <a:pt x="2489" y="9621"/>
                    <a:pt x="2786" y="9157"/>
                    <a:pt x="2560" y="8764"/>
                  </a:cubicBezTo>
                  <a:lnTo>
                    <a:pt x="3084" y="8240"/>
                  </a:lnTo>
                  <a:cubicBezTo>
                    <a:pt x="3322" y="8704"/>
                    <a:pt x="3810" y="8538"/>
                    <a:pt x="4060" y="8657"/>
                  </a:cubicBezTo>
                  <a:cubicBezTo>
                    <a:pt x="4251" y="8740"/>
                    <a:pt x="4418" y="9085"/>
                    <a:pt x="4727" y="9157"/>
                  </a:cubicBezTo>
                  <a:cubicBezTo>
                    <a:pt x="4769" y="9167"/>
                    <a:pt x="4811" y="9172"/>
                    <a:pt x="4853" y="9172"/>
                  </a:cubicBezTo>
                  <a:cubicBezTo>
                    <a:pt x="5045" y="9172"/>
                    <a:pt x="5230" y="9075"/>
                    <a:pt x="5406" y="9026"/>
                  </a:cubicBezTo>
                  <a:lnTo>
                    <a:pt x="5406" y="9919"/>
                  </a:lnTo>
                  <a:cubicBezTo>
                    <a:pt x="5168" y="9990"/>
                    <a:pt x="4989" y="10204"/>
                    <a:pt x="4989" y="10466"/>
                  </a:cubicBezTo>
                  <a:cubicBezTo>
                    <a:pt x="4989" y="10800"/>
                    <a:pt x="5251" y="11050"/>
                    <a:pt x="5561" y="11050"/>
                  </a:cubicBezTo>
                  <a:cubicBezTo>
                    <a:pt x="5894" y="11050"/>
                    <a:pt x="6144" y="10788"/>
                    <a:pt x="6144" y="10466"/>
                  </a:cubicBezTo>
                  <a:cubicBezTo>
                    <a:pt x="6144" y="10204"/>
                    <a:pt x="5965" y="9990"/>
                    <a:pt x="5727" y="9919"/>
                  </a:cubicBezTo>
                  <a:lnTo>
                    <a:pt x="5727" y="9026"/>
                  </a:lnTo>
                  <a:cubicBezTo>
                    <a:pt x="5903" y="9075"/>
                    <a:pt x="6080" y="9172"/>
                    <a:pt x="6269" y="9172"/>
                  </a:cubicBezTo>
                  <a:cubicBezTo>
                    <a:pt x="6310" y="9172"/>
                    <a:pt x="6352" y="9167"/>
                    <a:pt x="6394" y="9157"/>
                  </a:cubicBezTo>
                  <a:cubicBezTo>
                    <a:pt x="6715" y="9085"/>
                    <a:pt x="6894" y="8740"/>
                    <a:pt x="7073" y="8657"/>
                  </a:cubicBezTo>
                  <a:cubicBezTo>
                    <a:pt x="7323" y="8538"/>
                    <a:pt x="7799" y="8704"/>
                    <a:pt x="8049" y="8240"/>
                  </a:cubicBezTo>
                  <a:lnTo>
                    <a:pt x="8216" y="8407"/>
                  </a:lnTo>
                  <a:cubicBezTo>
                    <a:pt x="8245" y="8436"/>
                    <a:pt x="8287" y="8451"/>
                    <a:pt x="8329" y="8451"/>
                  </a:cubicBezTo>
                  <a:cubicBezTo>
                    <a:pt x="8370" y="8451"/>
                    <a:pt x="8412" y="8436"/>
                    <a:pt x="8442" y="8407"/>
                  </a:cubicBezTo>
                  <a:cubicBezTo>
                    <a:pt x="8501" y="8347"/>
                    <a:pt x="8501" y="8240"/>
                    <a:pt x="8442" y="8180"/>
                  </a:cubicBezTo>
                  <a:lnTo>
                    <a:pt x="8168" y="7907"/>
                  </a:lnTo>
                  <a:cubicBezTo>
                    <a:pt x="8239" y="7692"/>
                    <a:pt x="8275" y="7656"/>
                    <a:pt x="8513" y="7514"/>
                  </a:cubicBezTo>
                  <a:cubicBezTo>
                    <a:pt x="8942" y="7252"/>
                    <a:pt x="9013" y="7097"/>
                    <a:pt x="8942" y="6621"/>
                  </a:cubicBezTo>
                  <a:cubicBezTo>
                    <a:pt x="8894" y="6323"/>
                    <a:pt x="8918" y="6287"/>
                    <a:pt x="9073" y="6037"/>
                  </a:cubicBezTo>
                  <a:cubicBezTo>
                    <a:pt x="9156" y="5930"/>
                    <a:pt x="9216" y="5811"/>
                    <a:pt x="9240" y="5692"/>
                  </a:cubicBezTo>
                  <a:lnTo>
                    <a:pt x="9954" y="5692"/>
                  </a:lnTo>
                  <a:cubicBezTo>
                    <a:pt x="10025" y="5930"/>
                    <a:pt x="10240" y="6109"/>
                    <a:pt x="10502" y="6109"/>
                  </a:cubicBezTo>
                  <a:cubicBezTo>
                    <a:pt x="10835" y="6109"/>
                    <a:pt x="11085" y="5847"/>
                    <a:pt x="11085" y="5525"/>
                  </a:cubicBezTo>
                  <a:cubicBezTo>
                    <a:pt x="11085" y="5251"/>
                    <a:pt x="10823" y="4989"/>
                    <a:pt x="10502" y="4989"/>
                  </a:cubicBezTo>
                  <a:cubicBezTo>
                    <a:pt x="10240" y="4989"/>
                    <a:pt x="10025" y="5168"/>
                    <a:pt x="9954" y="5406"/>
                  </a:cubicBezTo>
                  <a:lnTo>
                    <a:pt x="9240" y="5406"/>
                  </a:lnTo>
                  <a:cubicBezTo>
                    <a:pt x="9156" y="5109"/>
                    <a:pt x="8978" y="4966"/>
                    <a:pt x="8930" y="4799"/>
                  </a:cubicBezTo>
                  <a:cubicBezTo>
                    <a:pt x="8882" y="4585"/>
                    <a:pt x="9049" y="4239"/>
                    <a:pt x="8894" y="3954"/>
                  </a:cubicBezTo>
                  <a:cubicBezTo>
                    <a:pt x="8763" y="3668"/>
                    <a:pt x="8382" y="3573"/>
                    <a:pt x="8263" y="3394"/>
                  </a:cubicBezTo>
                  <a:cubicBezTo>
                    <a:pt x="8216" y="3335"/>
                    <a:pt x="8180" y="3263"/>
                    <a:pt x="8156" y="3180"/>
                  </a:cubicBezTo>
                  <a:lnTo>
                    <a:pt x="9406" y="1930"/>
                  </a:lnTo>
                  <a:cubicBezTo>
                    <a:pt x="9513" y="1989"/>
                    <a:pt x="9632" y="2025"/>
                    <a:pt x="9752" y="2025"/>
                  </a:cubicBezTo>
                  <a:cubicBezTo>
                    <a:pt x="9930" y="2025"/>
                    <a:pt x="10109" y="1953"/>
                    <a:pt x="10228" y="1834"/>
                  </a:cubicBezTo>
                  <a:cubicBezTo>
                    <a:pt x="10490" y="1572"/>
                    <a:pt x="10490" y="1132"/>
                    <a:pt x="10228" y="870"/>
                  </a:cubicBezTo>
                  <a:cubicBezTo>
                    <a:pt x="10091" y="733"/>
                    <a:pt x="9915" y="665"/>
                    <a:pt x="9740" y="665"/>
                  </a:cubicBezTo>
                  <a:cubicBezTo>
                    <a:pt x="9564" y="665"/>
                    <a:pt x="9388" y="733"/>
                    <a:pt x="9251" y="870"/>
                  </a:cubicBezTo>
                  <a:cubicBezTo>
                    <a:pt x="9037" y="1096"/>
                    <a:pt x="9001" y="1430"/>
                    <a:pt x="9168" y="1691"/>
                  </a:cubicBezTo>
                  <a:lnTo>
                    <a:pt x="8025" y="2834"/>
                  </a:lnTo>
                  <a:cubicBezTo>
                    <a:pt x="7918" y="2644"/>
                    <a:pt x="7799" y="2537"/>
                    <a:pt x="7501" y="2489"/>
                  </a:cubicBezTo>
                  <a:cubicBezTo>
                    <a:pt x="7493" y="2488"/>
                    <a:pt x="7485" y="2488"/>
                    <a:pt x="7477" y="2488"/>
                  </a:cubicBezTo>
                  <a:cubicBezTo>
                    <a:pt x="7394" y="2488"/>
                    <a:pt x="7334" y="2545"/>
                    <a:pt x="7323" y="2632"/>
                  </a:cubicBezTo>
                  <a:cubicBezTo>
                    <a:pt x="7311" y="2715"/>
                    <a:pt x="7370" y="2787"/>
                    <a:pt x="7454" y="2811"/>
                  </a:cubicBezTo>
                  <a:cubicBezTo>
                    <a:pt x="7680" y="2834"/>
                    <a:pt x="7727" y="2906"/>
                    <a:pt x="7811" y="3192"/>
                  </a:cubicBezTo>
                  <a:cubicBezTo>
                    <a:pt x="7930" y="3549"/>
                    <a:pt x="7989" y="3644"/>
                    <a:pt x="8323" y="3835"/>
                  </a:cubicBezTo>
                  <a:cubicBezTo>
                    <a:pt x="8632" y="4025"/>
                    <a:pt x="8644" y="4061"/>
                    <a:pt x="8597" y="4418"/>
                  </a:cubicBezTo>
                  <a:cubicBezTo>
                    <a:pt x="8537" y="4799"/>
                    <a:pt x="8573" y="4906"/>
                    <a:pt x="8775" y="5216"/>
                  </a:cubicBezTo>
                  <a:cubicBezTo>
                    <a:pt x="8990" y="5525"/>
                    <a:pt x="8990" y="5573"/>
                    <a:pt x="8775" y="5871"/>
                  </a:cubicBezTo>
                  <a:cubicBezTo>
                    <a:pt x="8573" y="6180"/>
                    <a:pt x="8561" y="6287"/>
                    <a:pt x="8597" y="6668"/>
                  </a:cubicBezTo>
                  <a:cubicBezTo>
                    <a:pt x="8644" y="7025"/>
                    <a:pt x="8632" y="7061"/>
                    <a:pt x="8323" y="7252"/>
                  </a:cubicBezTo>
                  <a:cubicBezTo>
                    <a:pt x="7989" y="7442"/>
                    <a:pt x="7930" y="7537"/>
                    <a:pt x="7811" y="7895"/>
                  </a:cubicBezTo>
                  <a:cubicBezTo>
                    <a:pt x="7692" y="8240"/>
                    <a:pt x="7668" y="8264"/>
                    <a:pt x="7311" y="8299"/>
                  </a:cubicBezTo>
                  <a:cubicBezTo>
                    <a:pt x="6918" y="8323"/>
                    <a:pt x="6834" y="8383"/>
                    <a:pt x="6561" y="8657"/>
                  </a:cubicBezTo>
                  <a:cubicBezTo>
                    <a:pt x="6411" y="8813"/>
                    <a:pt x="6334" y="8876"/>
                    <a:pt x="6228" y="8876"/>
                  </a:cubicBezTo>
                  <a:cubicBezTo>
                    <a:pt x="6156" y="8876"/>
                    <a:pt x="6071" y="8847"/>
                    <a:pt x="5942" y="8799"/>
                  </a:cubicBezTo>
                  <a:cubicBezTo>
                    <a:pt x="5799" y="8752"/>
                    <a:pt x="5668" y="8692"/>
                    <a:pt x="5525" y="8692"/>
                  </a:cubicBezTo>
                  <a:cubicBezTo>
                    <a:pt x="5261" y="8692"/>
                    <a:pt x="4987" y="8875"/>
                    <a:pt x="4806" y="8875"/>
                  </a:cubicBezTo>
                  <a:cubicBezTo>
                    <a:pt x="4791" y="8875"/>
                    <a:pt x="4777" y="8874"/>
                    <a:pt x="4763" y="8871"/>
                  </a:cubicBezTo>
                  <a:cubicBezTo>
                    <a:pt x="4668" y="8859"/>
                    <a:pt x="4572" y="8752"/>
                    <a:pt x="4477" y="8657"/>
                  </a:cubicBezTo>
                  <a:cubicBezTo>
                    <a:pt x="4227" y="8383"/>
                    <a:pt x="4120" y="8323"/>
                    <a:pt x="3739" y="8299"/>
                  </a:cubicBezTo>
                  <a:cubicBezTo>
                    <a:pt x="3382" y="8264"/>
                    <a:pt x="3346" y="8240"/>
                    <a:pt x="3227" y="7895"/>
                  </a:cubicBezTo>
                  <a:cubicBezTo>
                    <a:pt x="3108" y="7537"/>
                    <a:pt x="3048" y="7442"/>
                    <a:pt x="2727" y="7252"/>
                  </a:cubicBezTo>
                  <a:cubicBezTo>
                    <a:pt x="2405" y="7061"/>
                    <a:pt x="2393" y="7025"/>
                    <a:pt x="2441" y="6668"/>
                  </a:cubicBezTo>
                  <a:cubicBezTo>
                    <a:pt x="2501" y="6287"/>
                    <a:pt x="2465" y="6180"/>
                    <a:pt x="2262" y="5871"/>
                  </a:cubicBezTo>
                  <a:cubicBezTo>
                    <a:pt x="2048" y="5561"/>
                    <a:pt x="2048" y="5513"/>
                    <a:pt x="2262" y="5216"/>
                  </a:cubicBezTo>
                  <a:cubicBezTo>
                    <a:pt x="2465" y="4906"/>
                    <a:pt x="2477" y="4799"/>
                    <a:pt x="2441" y="4418"/>
                  </a:cubicBezTo>
                  <a:cubicBezTo>
                    <a:pt x="2393" y="4061"/>
                    <a:pt x="2405" y="4025"/>
                    <a:pt x="2727" y="3835"/>
                  </a:cubicBezTo>
                  <a:cubicBezTo>
                    <a:pt x="2846" y="3763"/>
                    <a:pt x="2965" y="3680"/>
                    <a:pt x="3048" y="3585"/>
                  </a:cubicBezTo>
                  <a:cubicBezTo>
                    <a:pt x="3144" y="3477"/>
                    <a:pt x="3179" y="3323"/>
                    <a:pt x="3227" y="3192"/>
                  </a:cubicBezTo>
                  <a:cubicBezTo>
                    <a:pt x="3275" y="3061"/>
                    <a:pt x="3322" y="2942"/>
                    <a:pt x="3394" y="2882"/>
                  </a:cubicBezTo>
                  <a:cubicBezTo>
                    <a:pt x="3465" y="2823"/>
                    <a:pt x="3596" y="2799"/>
                    <a:pt x="3739" y="2787"/>
                  </a:cubicBezTo>
                  <a:cubicBezTo>
                    <a:pt x="4120" y="2763"/>
                    <a:pt x="4215" y="2703"/>
                    <a:pt x="4477" y="2430"/>
                  </a:cubicBezTo>
                  <a:cubicBezTo>
                    <a:pt x="4626" y="2273"/>
                    <a:pt x="4699" y="2210"/>
                    <a:pt x="4807" y="2210"/>
                  </a:cubicBezTo>
                  <a:cubicBezTo>
                    <a:pt x="4880" y="2210"/>
                    <a:pt x="4969" y="2239"/>
                    <a:pt x="5108" y="2287"/>
                  </a:cubicBezTo>
                  <a:cubicBezTo>
                    <a:pt x="5287" y="2352"/>
                    <a:pt x="5406" y="2385"/>
                    <a:pt x="5525" y="2385"/>
                  </a:cubicBezTo>
                  <a:cubicBezTo>
                    <a:pt x="5644" y="2385"/>
                    <a:pt x="5763" y="2352"/>
                    <a:pt x="5942" y="2287"/>
                  </a:cubicBezTo>
                  <a:cubicBezTo>
                    <a:pt x="6081" y="2233"/>
                    <a:pt x="6168" y="2206"/>
                    <a:pt x="6236" y="2206"/>
                  </a:cubicBezTo>
                  <a:cubicBezTo>
                    <a:pt x="6366" y="2206"/>
                    <a:pt x="6425" y="2306"/>
                    <a:pt x="6644" y="2525"/>
                  </a:cubicBezTo>
                  <a:cubicBezTo>
                    <a:pt x="6680" y="2555"/>
                    <a:pt x="6721" y="2570"/>
                    <a:pt x="6762" y="2570"/>
                  </a:cubicBezTo>
                  <a:cubicBezTo>
                    <a:pt x="6802" y="2570"/>
                    <a:pt x="6840" y="2555"/>
                    <a:pt x="6870" y="2525"/>
                  </a:cubicBezTo>
                  <a:cubicBezTo>
                    <a:pt x="6930" y="2465"/>
                    <a:pt x="6930" y="2358"/>
                    <a:pt x="6870" y="2299"/>
                  </a:cubicBezTo>
                  <a:lnTo>
                    <a:pt x="6787" y="2203"/>
                  </a:lnTo>
                  <a:cubicBezTo>
                    <a:pt x="6569" y="1978"/>
                    <a:pt x="6422" y="1886"/>
                    <a:pt x="6241" y="1886"/>
                  </a:cubicBezTo>
                  <a:cubicBezTo>
                    <a:pt x="6125" y="1886"/>
                    <a:pt x="5994" y="1924"/>
                    <a:pt x="5822" y="1989"/>
                  </a:cubicBezTo>
                  <a:cubicBezTo>
                    <a:pt x="5775" y="2001"/>
                    <a:pt x="5715" y="2013"/>
                    <a:pt x="5668" y="2025"/>
                  </a:cubicBezTo>
                  <a:lnTo>
                    <a:pt x="5668" y="1132"/>
                  </a:lnTo>
                  <a:cubicBezTo>
                    <a:pt x="5906" y="1060"/>
                    <a:pt x="6084" y="858"/>
                    <a:pt x="6084" y="584"/>
                  </a:cubicBezTo>
                  <a:cubicBezTo>
                    <a:pt x="6084" y="263"/>
                    <a:pt x="5822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5" name="Google Shape;9583;p68"/>
            <p:cNvSpPr/>
            <p:nvPr/>
          </p:nvSpPr>
          <p:spPr>
            <a:xfrm>
              <a:off x="6938984" y="3622042"/>
              <a:ext cx="53899" cy="51605"/>
            </a:xfrm>
            <a:custGeom>
              <a:avLst/>
              <a:gdLst/>
              <a:ahLst/>
              <a:cxnLst/>
              <a:rect l="l" t="t" r="r" b="b"/>
              <a:pathLst>
                <a:path w="1692" h="1620" extrusionOk="0">
                  <a:moveTo>
                    <a:pt x="919" y="548"/>
                  </a:moveTo>
                  <a:cubicBezTo>
                    <a:pt x="1015" y="548"/>
                    <a:pt x="1114" y="587"/>
                    <a:pt x="1191" y="665"/>
                  </a:cubicBezTo>
                  <a:cubicBezTo>
                    <a:pt x="1334" y="796"/>
                    <a:pt x="1334" y="1046"/>
                    <a:pt x="1191" y="1200"/>
                  </a:cubicBezTo>
                  <a:cubicBezTo>
                    <a:pt x="1114" y="1272"/>
                    <a:pt x="1015" y="1307"/>
                    <a:pt x="919" y="1307"/>
                  </a:cubicBezTo>
                  <a:cubicBezTo>
                    <a:pt x="822" y="1307"/>
                    <a:pt x="727" y="1272"/>
                    <a:pt x="655" y="1200"/>
                  </a:cubicBezTo>
                  <a:cubicBezTo>
                    <a:pt x="500" y="1046"/>
                    <a:pt x="500" y="807"/>
                    <a:pt x="655" y="665"/>
                  </a:cubicBezTo>
                  <a:cubicBezTo>
                    <a:pt x="727" y="587"/>
                    <a:pt x="822" y="548"/>
                    <a:pt x="919" y="548"/>
                  </a:cubicBezTo>
                  <a:close/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34" y="557"/>
                  </a:lnTo>
                  <a:cubicBezTo>
                    <a:pt x="179" y="819"/>
                    <a:pt x="191" y="1177"/>
                    <a:pt x="429" y="1415"/>
                  </a:cubicBezTo>
                  <a:cubicBezTo>
                    <a:pt x="560" y="1552"/>
                    <a:pt x="739" y="1620"/>
                    <a:pt x="920" y="1620"/>
                  </a:cubicBezTo>
                  <a:cubicBezTo>
                    <a:pt x="1102" y="1620"/>
                    <a:pt x="1286" y="1552"/>
                    <a:pt x="1429" y="1415"/>
                  </a:cubicBezTo>
                  <a:cubicBezTo>
                    <a:pt x="1691" y="1153"/>
                    <a:pt x="1691" y="700"/>
                    <a:pt x="1429" y="415"/>
                  </a:cubicBezTo>
                  <a:cubicBezTo>
                    <a:pt x="1294" y="286"/>
                    <a:pt x="1120" y="223"/>
                    <a:pt x="945" y="223"/>
                  </a:cubicBezTo>
                  <a:cubicBezTo>
                    <a:pt x="812" y="223"/>
                    <a:pt x="678" y="259"/>
                    <a:pt x="560" y="331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סימן ''אסור'' 5"/>
          <p:cNvSpPr/>
          <p:nvPr/>
        </p:nvSpPr>
        <p:spPr>
          <a:xfrm>
            <a:off x="1962682" y="1415518"/>
            <a:ext cx="665160" cy="692004"/>
          </a:xfrm>
          <a:prstGeom prst="noSmoking">
            <a:avLst>
              <a:gd name="adj" fmla="val 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66" name="Google Shape;10844;p70"/>
          <p:cNvGrpSpPr/>
          <p:nvPr/>
        </p:nvGrpSpPr>
        <p:grpSpPr>
          <a:xfrm>
            <a:off x="4994622" y="1397552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9" name="מלבן 8"/>
          <p:cNvSpPr/>
          <p:nvPr/>
        </p:nvSpPr>
        <p:spPr>
          <a:xfrm>
            <a:off x="761961" y="1553214"/>
            <a:ext cx="10615103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200" b="1" dirty="0"/>
              <a:t>מה עוד עושים?	</a:t>
            </a:r>
          </a:p>
          <a:p>
            <a:endParaRPr lang="he-IL" sz="1100" b="1" dirty="0"/>
          </a:p>
          <a:p>
            <a:pPr lvl="1">
              <a:spcAft>
                <a:spcPts val="1200"/>
              </a:spcAft>
            </a:pPr>
            <a:r>
              <a:rPr lang="he-IL" sz="2200" dirty="0"/>
              <a:t>נתקין עמדות לחיטוי הידיים במקומות המתוכננים. </a:t>
            </a:r>
          </a:p>
          <a:p>
            <a:pPr lvl="1">
              <a:spcAft>
                <a:spcPts val="1200"/>
              </a:spcAft>
            </a:pPr>
            <a:r>
              <a:rPr lang="he-IL" sz="2200" dirty="0"/>
              <a:t>נציב שלטים ברחבי המוסד המורים על שמירת כללי היגיינה וחבישת מסכה. </a:t>
            </a:r>
          </a:p>
          <a:p>
            <a:pPr lvl="1">
              <a:spcAft>
                <a:spcPts val="1200"/>
              </a:spcAft>
            </a:pPr>
            <a:r>
              <a:rPr lang="he-IL" sz="2200" dirty="0"/>
              <a:t>כביסה תפונה בשקיות</a:t>
            </a:r>
            <a:r>
              <a:rPr lang="en-US" sz="2200" dirty="0"/>
              <a:t>BIOHAZARD </a:t>
            </a:r>
            <a:r>
              <a:rPr lang="he-IL" sz="2200" dirty="0"/>
              <a:t> ותטופל ככביסה מזוהמת מבחינת אופן השינוע ומיגון העובדים.</a:t>
            </a:r>
          </a:p>
          <a:p>
            <a:pPr lvl="1">
              <a:spcAft>
                <a:spcPts val="1200"/>
              </a:spcAft>
            </a:pPr>
            <a:r>
              <a:rPr lang="he-IL" sz="2200" dirty="0"/>
              <a:t>מעבר לארוחה בריחוק חברתי וככל האפשר </a:t>
            </a:r>
            <a:r>
              <a:rPr lang="he-IL" sz="2200" dirty="0" smtClean="0"/>
              <a:t>במשמרות. </a:t>
            </a:r>
          </a:p>
          <a:p>
            <a:pPr lvl="1">
              <a:spcAft>
                <a:spcPts val="1200"/>
              </a:spcAft>
            </a:pPr>
            <a:r>
              <a:rPr lang="he-IL" sz="2200" dirty="0" smtClean="0"/>
              <a:t>נקפיד </a:t>
            </a:r>
            <a:r>
              <a:rPr lang="he-IL" sz="2200" dirty="0"/>
              <a:t>על ניקיון אזורים של "מגע גבוה" – מעקים, ידיות, מתגי חשמל </a:t>
            </a:r>
            <a:r>
              <a:rPr lang="he-IL" sz="2200" dirty="0" err="1"/>
              <a:t>וכו</a:t>
            </a:r>
            <a:r>
              <a:rPr lang="he-IL" sz="2200" dirty="0"/>
              <a:t>'. </a:t>
            </a:r>
          </a:p>
          <a:p>
            <a:pPr lvl="1">
              <a:spcAft>
                <a:spcPts val="1200"/>
              </a:spcAft>
            </a:pPr>
            <a:r>
              <a:rPr lang="he-IL" sz="2200" dirty="0"/>
              <a:t>ביקורי משפחות יהיו רק בתיאום ולפי הנחיות ריחוק חברתי. </a:t>
            </a:r>
          </a:p>
          <a:p>
            <a:pPr lvl="1">
              <a:spcAft>
                <a:spcPts val="1200"/>
              </a:spcAft>
            </a:pPr>
            <a:r>
              <a:rPr lang="he-IL" sz="2200" dirty="0"/>
              <a:t>נפקח על עבודות אחזקה חיוניות בלבד ולא יהיה מגע עם מטופלי המוסד והצוות. </a:t>
            </a:r>
          </a:p>
          <a:p>
            <a:pPr lvl="1">
              <a:spcAft>
                <a:spcPts val="1200"/>
              </a:spcAft>
            </a:pPr>
            <a:r>
              <a:rPr lang="he-IL" sz="2000" dirty="0"/>
              <a:t> </a:t>
            </a:r>
          </a:p>
        </p:txBody>
      </p:sp>
      <p:grpSp>
        <p:nvGrpSpPr>
          <p:cNvPr id="80" name="Google Shape;10618;p69"/>
          <p:cNvGrpSpPr/>
          <p:nvPr/>
        </p:nvGrpSpPr>
        <p:grpSpPr>
          <a:xfrm>
            <a:off x="11062995" y="55039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81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2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3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4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pic>
        <p:nvPicPr>
          <p:cNvPr id="35" name="תמונה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379" y="1939579"/>
            <a:ext cx="648157" cy="648157"/>
          </a:xfrm>
          <a:prstGeom prst="rect">
            <a:avLst/>
          </a:prstGeom>
        </p:spPr>
      </p:pic>
      <p:pic>
        <p:nvPicPr>
          <p:cNvPr id="36" name="תמונה 3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7011" y="4055098"/>
            <a:ext cx="705014" cy="363758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91619" y="3480084"/>
            <a:ext cx="380385" cy="500994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314" y="3026763"/>
            <a:ext cx="445750" cy="44575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1898" y="4459505"/>
            <a:ext cx="539826" cy="488899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515" t="14137" r="25158" b="36546"/>
          <a:stretch/>
        </p:blipFill>
        <p:spPr>
          <a:xfrm>
            <a:off x="10974898" y="5029798"/>
            <a:ext cx="372566" cy="398529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263" y="2545645"/>
            <a:ext cx="459021" cy="46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1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צורה חופשית 73"/>
          <p:cNvSpPr/>
          <p:nvPr/>
        </p:nvSpPr>
        <p:spPr>
          <a:xfrm>
            <a:off x="3506254" y="464644"/>
            <a:ext cx="8318284" cy="770742"/>
          </a:xfrm>
          <a:custGeom>
            <a:avLst/>
            <a:gdLst>
              <a:gd name="connsiteX0" fmla="*/ 349982 w 8318284"/>
              <a:gd name="connsiteY0" fmla="*/ 0 h 699964"/>
              <a:gd name="connsiteX1" fmla="*/ 8318284 w 8318284"/>
              <a:gd name="connsiteY1" fmla="*/ 0 h 699964"/>
              <a:gd name="connsiteX2" fmla="*/ 8318284 w 8318284"/>
              <a:gd name="connsiteY2" fmla="*/ 699964 h 699964"/>
              <a:gd name="connsiteX3" fmla="*/ 349982 w 8318284"/>
              <a:gd name="connsiteY3" fmla="*/ 699964 h 699964"/>
              <a:gd name="connsiteX4" fmla="*/ 0 w 8318284"/>
              <a:gd name="connsiteY4" fmla="*/ 349982 h 699964"/>
              <a:gd name="connsiteX5" fmla="*/ 349982 w 8318284"/>
              <a:gd name="connsiteY5" fmla="*/ 0 h 69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8284" h="699964">
                <a:moveTo>
                  <a:pt x="349982" y="0"/>
                </a:moveTo>
                <a:lnTo>
                  <a:pt x="8318284" y="0"/>
                </a:lnTo>
                <a:lnTo>
                  <a:pt x="8318284" y="699964"/>
                </a:lnTo>
                <a:lnTo>
                  <a:pt x="349982" y="699964"/>
                </a:lnTo>
                <a:cubicBezTo>
                  <a:pt x="156692" y="699964"/>
                  <a:pt x="0" y="543272"/>
                  <a:pt x="0" y="349982"/>
                </a:cubicBezTo>
                <a:cubicBezTo>
                  <a:pt x="0" y="156692"/>
                  <a:pt x="156692" y="0"/>
                  <a:pt x="349982" y="0"/>
                </a:cubicBezTo>
                <a:close/>
              </a:path>
            </a:pathLst>
          </a:custGeom>
          <a:gradFill flip="none" rotWithShape="1">
            <a:gsLst>
              <a:gs pos="0">
                <a:srgbClr val="DB6216"/>
              </a:gs>
              <a:gs pos="97000">
                <a:srgbClr val="FAC9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3495675" y="492112"/>
            <a:ext cx="746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</a:rPr>
              <a:t>שלב ב' </a:t>
            </a:r>
            <a:r>
              <a:rPr lang="en-IL" sz="4000" b="1" dirty="0">
                <a:solidFill>
                  <a:schemeClr val="bg1"/>
                </a:solidFill>
              </a:rPr>
              <a:t>–</a:t>
            </a:r>
            <a:r>
              <a:rPr lang="he-IL" sz="4000" b="1" dirty="0">
                <a:solidFill>
                  <a:schemeClr val="bg1"/>
                </a:solidFill>
              </a:rPr>
              <a:t> הכרזת פנדמיה</a:t>
            </a:r>
            <a:endParaRPr lang="he-IL" sz="3600" dirty="0">
              <a:solidFill>
                <a:schemeClr val="bg1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22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55" name="Google Shape;10618;p69"/>
          <p:cNvGrpSpPr/>
          <p:nvPr/>
        </p:nvGrpSpPr>
        <p:grpSpPr>
          <a:xfrm>
            <a:off x="7781329" y="143961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0" name="Google Shape;9578;p68"/>
          <p:cNvGrpSpPr/>
          <p:nvPr/>
        </p:nvGrpSpPr>
        <p:grpSpPr>
          <a:xfrm>
            <a:off x="2009775" y="1478941"/>
            <a:ext cx="570975" cy="569173"/>
            <a:chOff x="6664394" y="3346974"/>
            <a:chExt cx="353113" cy="351998"/>
          </a:xfrm>
          <a:solidFill>
            <a:schemeClr val="bg1"/>
          </a:solidFill>
        </p:grpSpPr>
        <p:sp>
          <p:nvSpPr>
            <p:cNvPr id="61" name="Google Shape;9579;p68"/>
            <p:cNvSpPr/>
            <p:nvPr/>
          </p:nvSpPr>
          <p:spPr>
            <a:xfrm>
              <a:off x="6788023" y="3450917"/>
              <a:ext cx="37207" cy="37175"/>
            </a:xfrm>
            <a:custGeom>
              <a:avLst/>
              <a:gdLst/>
              <a:ahLst/>
              <a:cxnLst/>
              <a:rect l="l" t="t" r="r" b="b"/>
              <a:pathLst>
                <a:path w="1168" h="1167" extrusionOk="0">
                  <a:moveTo>
                    <a:pt x="572" y="333"/>
                  </a:moveTo>
                  <a:cubicBezTo>
                    <a:pt x="703" y="333"/>
                    <a:pt x="822" y="453"/>
                    <a:pt x="822" y="583"/>
                  </a:cubicBezTo>
                  <a:cubicBezTo>
                    <a:pt x="822" y="738"/>
                    <a:pt x="703" y="834"/>
                    <a:pt x="572" y="834"/>
                  </a:cubicBezTo>
                  <a:cubicBezTo>
                    <a:pt x="429" y="834"/>
                    <a:pt x="310" y="738"/>
                    <a:pt x="310" y="583"/>
                  </a:cubicBezTo>
                  <a:cubicBezTo>
                    <a:pt x="310" y="441"/>
                    <a:pt x="429" y="333"/>
                    <a:pt x="572" y="333"/>
                  </a:cubicBezTo>
                  <a:close/>
                  <a:moveTo>
                    <a:pt x="584" y="0"/>
                  </a:moveTo>
                  <a:cubicBezTo>
                    <a:pt x="251" y="0"/>
                    <a:pt x="1" y="274"/>
                    <a:pt x="1" y="583"/>
                  </a:cubicBezTo>
                  <a:cubicBezTo>
                    <a:pt x="1" y="917"/>
                    <a:pt x="275" y="1167"/>
                    <a:pt x="584" y="1167"/>
                  </a:cubicBezTo>
                  <a:cubicBezTo>
                    <a:pt x="894" y="1167"/>
                    <a:pt x="1168" y="917"/>
                    <a:pt x="1168" y="583"/>
                  </a:cubicBezTo>
                  <a:cubicBezTo>
                    <a:pt x="1168" y="262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9580;p68"/>
            <p:cNvSpPr/>
            <p:nvPr/>
          </p:nvSpPr>
          <p:spPr>
            <a:xfrm>
              <a:off x="6874892" y="3495641"/>
              <a:ext cx="36824" cy="36824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311"/>
                  </a:moveTo>
                  <a:cubicBezTo>
                    <a:pt x="727" y="311"/>
                    <a:pt x="834" y="430"/>
                    <a:pt x="834" y="561"/>
                  </a:cubicBezTo>
                  <a:cubicBezTo>
                    <a:pt x="834" y="715"/>
                    <a:pt x="715" y="823"/>
                    <a:pt x="584" y="823"/>
                  </a:cubicBezTo>
                  <a:cubicBezTo>
                    <a:pt x="441" y="823"/>
                    <a:pt x="322" y="703"/>
                    <a:pt x="322" y="561"/>
                  </a:cubicBezTo>
                  <a:cubicBezTo>
                    <a:pt x="322" y="430"/>
                    <a:pt x="441" y="311"/>
                    <a:pt x="584" y="311"/>
                  </a:cubicBezTo>
                  <a:close/>
                  <a:moveTo>
                    <a:pt x="563" y="1"/>
                  </a:moveTo>
                  <a:cubicBezTo>
                    <a:pt x="251" y="1"/>
                    <a:pt x="0" y="258"/>
                    <a:pt x="0" y="584"/>
                  </a:cubicBezTo>
                  <a:cubicBezTo>
                    <a:pt x="0" y="906"/>
                    <a:pt x="262" y="1156"/>
                    <a:pt x="584" y="1156"/>
                  </a:cubicBezTo>
                  <a:cubicBezTo>
                    <a:pt x="905" y="1156"/>
                    <a:pt x="1155" y="894"/>
                    <a:pt x="1155" y="584"/>
                  </a:cubicBezTo>
                  <a:cubicBezTo>
                    <a:pt x="1155" y="251"/>
                    <a:pt x="893" y="1"/>
                    <a:pt x="584" y="1"/>
                  </a:cubicBezTo>
                  <a:cubicBezTo>
                    <a:pt x="577" y="1"/>
                    <a:pt x="570" y="1"/>
                    <a:pt x="5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9581;p68"/>
            <p:cNvSpPr/>
            <p:nvPr/>
          </p:nvSpPr>
          <p:spPr>
            <a:xfrm>
              <a:off x="6780059" y="3538136"/>
              <a:ext cx="53134" cy="53134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34" y="560"/>
                    <a:pt x="1334" y="834"/>
                  </a:cubicBezTo>
                  <a:cubicBezTo>
                    <a:pt x="1334" y="1120"/>
                    <a:pt x="1120" y="1346"/>
                    <a:pt x="834" y="1346"/>
                  </a:cubicBezTo>
                  <a:cubicBezTo>
                    <a:pt x="548" y="1346"/>
                    <a:pt x="322" y="1120"/>
                    <a:pt x="322" y="834"/>
                  </a:cubicBezTo>
                  <a:cubicBezTo>
                    <a:pt x="322" y="572"/>
                    <a:pt x="548" y="334"/>
                    <a:pt x="834" y="334"/>
                  </a:cubicBezTo>
                  <a:close/>
                  <a:moveTo>
                    <a:pt x="834" y="1"/>
                  </a:moveTo>
                  <a:cubicBezTo>
                    <a:pt x="370" y="24"/>
                    <a:pt x="1" y="393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98" y="1667"/>
                    <a:pt x="1668" y="1298"/>
                    <a:pt x="1668" y="834"/>
                  </a:cubicBezTo>
                  <a:cubicBezTo>
                    <a:pt x="1668" y="382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4" name="Google Shape;9582;p68"/>
            <p:cNvSpPr/>
            <p:nvPr/>
          </p:nvSpPr>
          <p:spPr>
            <a:xfrm>
              <a:off x="6664394" y="3346974"/>
              <a:ext cx="353113" cy="351998"/>
            </a:xfrm>
            <a:custGeom>
              <a:avLst/>
              <a:gdLst/>
              <a:ahLst/>
              <a:cxnLst/>
              <a:rect l="l" t="t" r="r" b="b"/>
              <a:pathLst>
                <a:path w="11085" h="11050" extrusionOk="0">
                  <a:moveTo>
                    <a:pt x="5549" y="358"/>
                  </a:moveTo>
                  <a:cubicBezTo>
                    <a:pt x="5680" y="358"/>
                    <a:pt x="5799" y="477"/>
                    <a:pt x="5799" y="620"/>
                  </a:cubicBezTo>
                  <a:cubicBezTo>
                    <a:pt x="5799" y="763"/>
                    <a:pt x="5680" y="870"/>
                    <a:pt x="5549" y="870"/>
                  </a:cubicBezTo>
                  <a:cubicBezTo>
                    <a:pt x="5418" y="870"/>
                    <a:pt x="5299" y="763"/>
                    <a:pt x="5299" y="620"/>
                  </a:cubicBezTo>
                  <a:cubicBezTo>
                    <a:pt x="5299" y="465"/>
                    <a:pt x="5418" y="358"/>
                    <a:pt x="5549" y="358"/>
                  </a:cubicBezTo>
                  <a:close/>
                  <a:moveTo>
                    <a:pt x="9752" y="1001"/>
                  </a:moveTo>
                  <a:cubicBezTo>
                    <a:pt x="10061" y="1001"/>
                    <a:pt x="10228" y="1394"/>
                    <a:pt x="10002" y="1620"/>
                  </a:cubicBezTo>
                  <a:cubicBezTo>
                    <a:pt x="9936" y="1686"/>
                    <a:pt x="9844" y="1718"/>
                    <a:pt x="9750" y="1718"/>
                  </a:cubicBezTo>
                  <a:cubicBezTo>
                    <a:pt x="9656" y="1718"/>
                    <a:pt x="9561" y="1686"/>
                    <a:pt x="9490" y="1620"/>
                  </a:cubicBezTo>
                  <a:cubicBezTo>
                    <a:pt x="9275" y="1394"/>
                    <a:pt x="9430" y="1001"/>
                    <a:pt x="9752" y="1001"/>
                  </a:cubicBezTo>
                  <a:close/>
                  <a:moveTo>
                    <a:pt x="1554" y="1203"/>
                  </a:moveTo>
                  <a:cubicBezTo>
                    <a:pt x="1655" y="1203"/>
                    <a:pt x="1756" y="1239"/>
                    <a:pt x="1834" y="1310"/>
                  </a:cubicBezTo>
                  <a:cubicBezTo>
                    <a:pt x="1977" y="1465"/>
                    <a:pt x="1977" y="1715"/>
                    <a:pt x="1834" y="1870"/>
                  </a:cubicBezTo>
                  <a:cubicBezTo>
                    <a:pt x="1756" y="1941"/>
                    <a:pt x="1658" y="1977"/>
                    <a:pt x="1559" y="1977"/>
                  </a:cubicBezTo>
                  <a:cubicBezTo>
                    <a:pt x="1459" y="1977"/>
                    <a:pt x="1358" y="1941"/>
                    <a:pt x="1274" y="1870"/>
                  </a:cubicBezTo>
                  <a:cubicBezTo>
                    <a:pt x="1131" y="1715"/>
                    <a:pt x="1131" y="1465"/>
                    <a:pt x="1274" y="1310"/>
                  </a:cubicBezTo>
                  <a:cubicBezTo>
                    <a:pt x="1352" y="1239"/>
                    <a:pt x="1453" y="1203"/>
                    <a:pt x="1554" y="1203"/>
                  </a:cubicBezTo>
                  <a:close/>
                  <a:moveTo>
                    <a:pt x="596" y="5323"/>
                  </a:moveTo>
                  <a:cubicBezTo>
                    <a:pt x="727" y="5323"/>
                    <a:pt x="846" y="5442"/>
                    <a:pt x="846" y="5573"/>
                  </a:cubicBezTo>
                  <a:cubicBezTo>
                    <a:pt x="858" y="5704"/>
                    <a:pt x="738" y="5823"/>
                    <a:pt x="596" y="5823"/>
                  </a:cubicBezTo>
                  <a:cubicBezTo>
                    <a:pt x="441" y="5823"/>
                    <a:pt x="346" y="5704"/>
                    <a:pt x="346" y="5573"/>
                  </a:cubicBezTo>
                  <a:cubicBezTo>
                    <a:pt x="346" y="5430"/>
                    <a:pt x="465" y="5323"/>
                    <a:pt x="596" y="5323"/>
                  </a:cubicBezTo>
                  <a:close/>
                  <a:moveTo>
                    <a:pt x="10502" y="5323"/>
                  </a:moveTo>
                  <a:cubicBezTo>
                    <a:pt x="10656" y="5323"/>
                    <a:pt x="10764" y="5442"/>
                    <a:pt x="10764" y="5573"/>
                  </a:cubicBezTo>
                  <a:cubicBezTo>
                    <a:pt x="10764" y="5704"/>
                    <a:pt x="10644" y="5823"/>
                    <a:pt x="10502" y="5823"/>
                  </a:cubicBezTo>
                  <a:cubicBezTo>
                    <a:pt x="10359" y="5823"/>
                    <a:pt x="10252" y="5704"/>
                    <a:pt x="10252" y="5573"/>
                  </a:cubicBezTo>
                  <a:cubicBezTo>
                    <a:pt x="10252" y="5430"/>
                    <a:pt x="10371" y="5323"/>
                    <a:pt x="10502" y="5323"/>
                  </a:cubicBezTo>
                  <a:close/>
                  <a:moveTo>
                    <a:pt x="2036" y="8799"/>
                  </a:moveTo>
                  <a:cubicBezTo>
                    <a:pt x="2274" y="8823"/>
                    <a:pt x="2393" y="9085"/>
                    <a:pt x="2227" y="9252"/>
                  </a:cubicBezTo>
                  <a:cubicBezTo>
                    <a:pt x="2179" y="9305"/>
                    <a:pt x="2114" y="9332"/>
                    <a:pt x="2047" y="9332"/>
                  </a:cubicBezTo>
                  <a:cubicBezTo>
                    <a:pt x="1980" y="9332"/>
                    <a:pt x="1911" y="9305"/>
                    <a:pt x="1858" y="9252"/>
                  </a:cubicBezTo>
                  <a:cubicBezTo>
                    <a:pt x="1691" y="9085"/>
                    <a:pt x="1810" y="8799"/>
                    <a:pt x="2036" y="8799"/>
                  </a:cubicBezTo>
                  <a:close/>
                  <a:moveTo>
                    <a:pt x="5549" y="10264"/>
                  </a:moveTo>
                  <a:cubicBezTo>
                    <a:pt x="5680" y="10264"/>
                    <a:pt x="5799" y="10383"/>
                    <a:pt x="5799" y="10514"/>
                  </a:cubicBezTo>
                  <a:cubicBezTo>
                    <a:pt x="5799" y="10669"/>
                    <a:pt x="5680" y="10764"/>
                    <a:pt x="5549" y="10764"/>
                  </a:cubicBezTo>
                  <a:cubicBezTo>
                    <a:pt x="5418" y="10764"/>
                    <a:pt x="5299" y="10645"/>
                    <a:pt x="5299" y="10514"/>
                  </a:cubicBezTo>
                  <a:cubicBezTo>
                    <a:pt x="5299" y="10371"/>
                    <a:pt x="5418" y="10264"/>
                    <a:pt x="5549" y="10264"/>
                  </a:cubicBezTo>
                  <a:close/>
                  <a:moveTo>
                    <a:pt x="5501" y="1"/>
                  </a:moveTo>
                  <a:cubicBezTo>
                    <a:pt x="5180" y="1"/>
                    <a:pt x="4918" y="275"/>
                    <a:pt x="4918" y="584"/>
                  </a:cubicBezTo>
                  <a:cubicBezTo>
                    <a:pt x="4918" y="858"/>
                    <a:pt x="5096" y="1060"/>
                    <a:pt x="5334" y="1132"/>
                  </a:cubicBezTo>
                  <a:lnTo>
                    <a:pt x="5334" y="2025"/>
                  </a:lnTo>
                  <a:cubicBezTo>
                    <a:pt x="5299" y="2013"/>
                    <a:pt x="5251" y="2001"/>
                    <a:pt x="5191" y="1989"/>
                  </a:cubicBezTo>
                  <a:cubicBezTo>
                    <a:pt x="5015" y="1924"/>
                    <a:pt x="4880" y="1886"/>
                    <a:pt x="4761" y="1886"/>
                  </a:cubicBezTo>
                  <a:cubicBezTo>
                    <a:pt x="4576" y="1886"/>
                    <a:pt x="4430" y="1978"/>
                    <a:pt x="4227" y="2203"/>
                  </a:cubicBezTo>
                  <a:cubicBezTo>
                    <a:pt x="4144" y="2299"/>
                    <a:pt x="4072" y="2370"/>
                    <a:pt x="4001" y="2406"/>
                  </a:cubicBezTo>
                  <a:cubicBezTo>
                    <a:pt x="3929" y="2442"/>
                    <a:pt x="3810" y="2442"/>
                    <a:pt x="3703" y="2465"/>
                  </a:cubicBezTo>
                  <a:cubicBezTo>
                    <a:pt x="3370" y="2489"/>
                    <a:pt x="3179" y="2537"/>
                    <a:pt x="3036" y="2823"/>
                  </a:cubicBezTo>
                  <a:lnTo>
                    <a:pt x="2120" y="1906"/>
                  </a:lnTo>
                  <a:cubicBezTo>
                    <a:pt x="2286" y="1632"/>
                    <a:pt x="2274" y="1275"/>
                    <a:pt x="2036" y="1037"/>
                  </a:cubicBezTo>
                  <a:cubicBezTo>
                    <a:pt x="1893" y="894"/>
                    <a:pt x="1712" y="822"/>
                    <a:pt x="1530" y="822"/>
                  </a:cubicBezTo>
                  <a:cubicBezTo>
                    <a:pt x="1349" y="822"/>
                    <a:pt x="1167" y="894"/>
                    <a:pt x="1024" y="1037"/>
                  </a:cubicBezTo>
                  <a:cubicBezTo>
                    <a:pt x="546" y="1505"/>
                    <a:pt x="939" y="2252"/>
                    <a:pt x="1509" y="2252"/>
                  </a:cubicBezTo>
                  <a:cubicBezTo>
                    <a:pt x="1635" y="2252"/>
                    <a:pt x="1770" y="2216"/>
                    <a:pt x="1905" y="2132"/>
                  </a:cubicBezTo>
                  <a:lnTo>
                    <a:pt x="2917" y="3144"/>
                  </a:lnTo>
                  <a:cubicBezTo>
                    <a:pt x="2846" y="3370"/>
                    <a:pt x="2810" y="3394"/>
                    <a:pt x="2572" y="3549"/>
                  </a:cubicBezTo>
                  <a:cubicBezTo>
                    <a:pt x="2143" y="3799"/>
                    <a:pt x="2084" y="3966"/>
                    <a:pt x="2143" y="4442"/>
                  </a:cubicBezTo>
                  <a:cubicBezTo>
                    <a:pt x="2155" y="4561"/>
                    <a:pt x="2167" y="4668"/>
                    <a:pt x="2155" y="4751"/>
                  </a:cubicBezTo>
                  <a:cubicBezTo>
                    <a:pt x="2108" y="4918"/>
                    <a:pt x="1941" y="5061"/>
                    <a:pt x="1846" y="5359"/>
                  </a:cubicBezTo>
                  <a:lnTo>
                    <a:pt x="1131" y="5359"/>
                  </a:lnTo>
                  <a:cubicBezTo>
                    <a:pt x="1060" y="5120"/>
                    <a:pt x="846" y="4942"/>
                    <a:pt x="584" y="4942"/>
                  </a:cubicBezTo>
                  <a:cubicBezTo>
                    <a:pt x="250" y="4942"/>
                    <a:pt x="0" y="5216"/>
                    <a:pt x="0" y="5525"/>
                  </a:cubicBezTo>
                  <a:cubicBezTo>
                    <a:pt x="0" y="5859"/>
                    <a:pt x="262" y="6109"/>
                    <a:pt x="584" y="6109"/>
                  </a:cubicBezTo>
                  <a:cubicBezTo>
                    <a:pt x="846" y="6109"/>
                    <a:pt x="1060" y="5930"/>
                    <a:pt x="1131" y="5692"/>
                  </a:cubicBezTo>
                  <a:lnTo>
                    <a:pt x="1846" y="5692"/>
                  </a:lnTo>
                  <a:cubicBezTo>
                    <a:pt x="1929" y="5990"/>
                    <a:pt x="2108" y="6132"/>
                    <a:pt x="2155" y="6299"/>
                  </a:cubicBezTo>
                  <a:cubicBezTo>
                    <a:pt x="2203" y="6513"/>
                    <a:pt x="2036" y="6871"/>
                    <a:pt x="2179" y="7156"/>
                  </a:cubicBezTo>
                  <a:cubicBezTo>
                    <a:pt x="2322" y="7430"/>
                    <a:pt x="2703" y="7526"/>
                    <a:pt x="2822" y="7704"/>
                  </a:cubicBezTo>
                  <a:cubicBezTo>
                    <a:pt x="2870" y="7764"/>
                    <a:pt x="2894" y="7835"/>
                    <a:pt x="2929" y="7930"/>
                  </a:cubicBezTo>
                  <a:lnTo>
                    <a:pt x="2322" y="8538"/>
                  </a:lnTo>
                  <a:cubicBezTo>
                    <a:pt x="2229" y="8489"/>
                    <a:pt x="2127" y="8464"/>
                    <a:pt x="2025" y="8464"/>
                  </a:cubicBezTo>
                  <a:cubicBezTo>
                    <a:pt x="1880" y="8464"/>
                    <a:pt x="1737" y="8515"/>
                    <a:pt x="1631" y="8621"/>
                  </a:cubicBezTo>
                  <a:cubicBezTo>
                    <a:pt x="1262" y="9002"/>
                    <a:pt x="1536" y="9621"/>
                    <a:pt x="2048" y="9621"/>
                  </a:cubicBezTo>
                  <a:cubicBezTo>
                    <a:pt x="2489" y="9621"/>
                    <a:pt x="2786" y="9157"/>
                    <a:pt x="2560" y="8764"/>
                  </a:cubicBezTo>
                  <a:lnTo>
                    <a:pt x="3084" y="8240"/>
                  </a:lnTo>
                  <a:cubicBezTo>
                    <a:pt x="3322" y="8704"/>
                    <a:pt x="3810" y="8538"/>
                    <a:pt x="4060" y="8657"/>
                  </a:cubicBezTo>
                  <a:cubicBezTo>
                    <a:pt x="4251" y="8740"/>
                    <a:pt x="4418" y="9085"/>
                    <a:pt x="4727" y="9157"/>
                  </a:cubicBezTo>
                  <a:cubicBezTo>
                    <a:pt x="4769" y="9167"/>
                    <a:pt x="4811" y="9172"/>
                    <a:pt x="4853" y="9172"/>
                  </a:cubicBezTo>
                  <a:cubicBezTo>
                    <a:pt x="5045" y="9172"/>
                    <a:pt x="5230" y="9075"/>
                    <a:pt x="5406" y="9026"/>
                  </a:cubicBezTo>
                  <a:lnTo>
                    <a:pt x="5406" y="9919"/>
                  </a:lnTo>
                  <a:cubicBezTo>
                    <a:pt x="5168" y="9990"/>
                    <a:pt x="4989" y="10204"/>
                    <a:pt x="4989" y="10466"/>
                  </a:cubicBezTo>
                  <a:cubicBezTo>
                    <a:pt x="4989" y="10800"/>
                    <a:pt x="5251" y="11050"/>
                    <a:pt x="5561" y="11050"/>
                  </a:cubicBezTo>
                  <a:cubicBezTo>
                    <a:pt x="5894" y="11050"/>
                    <a:pt x="6144" y="10788"/>
                    <a:pt x="6144" y="10466"/>
                  </a:cubicBezTo>
                  <a:cubicBezTo>
                    <a:pt x="6144" y="10204"/>
                    <a:pt x="5965" y="9990"/>
                    <a:pt x="5727" y="9919"/>
                  </a:cubicBezTo>
                  <a:lnTo>
                    <a:pt x="5727" y="9026"/>
                  </a:lnTo>
                  <a:cubicBezTo>
                    <a:pt x="5903" y="9075"/>
                    <a:pt x="6080" y="9172"/>
                    <a:pt x="6269" y="9172"/>
                  </a:cubicBezTo>
                  <a:cubicBezTo>
                    <a:pt x="6310" y="9172"/>
                    <a:pt x="6352" y="9167"/>
                    <a:pt x="6394" y="9157"/>
                  </a:cubicBezTo>
                  <a:cubicBezTo>
                    <a:pt x="6715" y="9085"/>
                    <a:pt x="6894" y="8740"/>
                    <a:pt x="7073" y="8657"/>
                  </a:cubicBezTo>
                  <a:cubicBezTo>
                    <a:pt x="7323" y="8538"/>
                    <a:pt x="7799" y="8704"/>
                    <a:pt x="8049" y="8240"/>
                  </a:cubicBezTo>
                  <a:lnTo>
                    <a:pt x="8216" y="8407"/>
                  </a:lnTo>
                  <a:cubicBezTo>
                    <a:pt x="8245" y="8436"/>
                    <a:pt x="8287" y="8451"/>
                    <a:pt x="8329" y="8451"/>
                  </a:cubicBezTo>
                  <a:cubicBezTo>
                    <a:pt x="8370" y="8451"/>
                    <a:pt x="8412" y="8436"/>
                    <a:pt x="8442" y="8407"/>
                  </a:cubicBezTo>
                  <a:cubicBezTo>
                    <a:pt x="8501" y="8347"/>
                    <a:pt x="8501" y="8240"/>
                    <a:pt x="8442" y="8180"/>
                  </a:cubicBezTo>
                  <a:lnTo>
                    <a:pt x="8168" y="7907"/>
                  </a:lnTo>
                  <a:cubicBezTo>
                    <a:pt x="8239" y="7692"/>
                    <a:pt x="8275" y="7656"/>
                    <a:pt x="8513" y="7514"/>
                  </a:cubicBezTo>
                  <a:cubicBezTo>
                    <a:pt x="8942" y="7252"/>
                    <a:pt x="9013" y="7097"/>
                    <a:pt x="8942" y="6621"/>
                  </a:cubicBezTo>
                  <a:cubicBezTo>
                    <a:pt x="8894" y="6323"/>
                    <a:pt x="8918" y="6287"/>
                    <a:pt x="9073" y="6037"/>
                  </a:cubicBezTo>
                  <a:cubicBezTo>
                    <a:pt x="9156" y="5930"/>
                    <a:pt x="9216" y="5811"/>
                    <a:pt x="9240" y="5692"/>
                  </a:cubicBezTo>
                  <a:lnTo>
                    <a:pt x="9954" y="5692"/>
                  </a:lnTo>
                  <a:cubicBezTo>
                    <a:pt x="10025" y="5930"/>
                    <a:pt x="10240" y="6109"/>
                    <a:pt x="10502" y="6109"/>
                  </a:cubicBezTo>
                  <a:cubicBezTo>
                    <a:pt x="10835" y="6109"/>
                    <a:pt x="11085" y="5847"/>
                    <a:pt x="11085" y="5525"/>
                  </a:cubicBezTo>
                  <a:cubicBezTo>
                    <a:pt x="11085" y="5251"/>
                    <a:pt x="10823" y="4989"/>
                    <a:pt x="10502" y="4989"/>
                  </a:cubicBezTo>
                  <a:cubicBezTo>
                    <a:pt x="10240" y="4989"/>
                    <a:pt x="10025" y="5168"/>
                    <a:pt x="9954" y="5406"/>
                  </a:cubicBezTo>
                  <a:lnTo>
                    <a:pt x="9240" y="5406"/>
                  </a:lnTo>
                  <a:cubicBezTo>
                    <a:pt x="9156" y="5109"/>
                    <a:pt x="8978" y="4966"/>
                    <a:pt x="8930" y="4799"/>
                  </a:cubicBezTo>
                  <a:cubicBezTo>
                    <a:pt x="8882" y="4585"/>
                    <a:pt x="9049" y="4239"/>
                    <a:pt x="8894" y="3954"/>
                  </a:cubicBezTo>
                  <a:cubicBezTo>
                    <a:pt x="8763" y="3668"/>
                    <a:pt x="8382" y="3573"/>
                    <a:pt x="8263" y="3394"/>
                  </a:cubicBezTo>
                  <a:cubicBezTo>
                    <a:pt x="8216" y="3335"/>
                    <a:pt x="8180" y="3263"/>
                    <a:pt x="8156" y="3180"/>
                  </a:cubicBezTo>
                  <a:lnTo>
                    <a:pt x="9406" y="1930"/>
                  </a:lnTo>
                  <a:cubicBezTo>
                    <a:pt x="9513" y="1989"/>
                    <a:pt x="9632" y="2025"/>
                    <a:pt x="9752" y="2025"/>
                  </a:cubicBezTo>
                  <a:cubicBezTo>
                    <a:pt x="9930" y="2025"/>
                    <a:pt x="10109" y="1953"/>
                    <a:pt x="10228" y="1834"/>
                  </a:cubicBezTo>
                  <a:cubicBezTo>
                    <a:pt x="10490" y="1572"/>
                    <a:pt x="10490" y="1132"/>
                    <a:pt x="10228" y="870"/>
                  </a:cubicBezTo>
                  <a:cubicBezTo>
                    <a:pt x="10091" y="733"/>
                    <a:pt x="9915" y="665"/>
                    <a:pt x="9740" y="665"/>
                  </a:cubicBezTo>
                  <a:cubicBezTo>
                    <a:pt x="9564" y="665"/>
                    <a:pt x="9388" y="733"/>
                    <a:pt x="9251" y="870"/>
                  </a:cubicBezTo>
                  <a:cubicBezTo>
                    <a:pt x="9037" y="1096"/>
                    <a:pt x="9001" y="1430"/>
                    <a:pt x="9168" y="1691"/>
                  </a:cubicBezTo>
                  <a:lnTo>
                    <a:pt x="8025" y="2834"/>
                  </a:lnTo>
                  <a:cubicBezTo>
                    <a:pt x="7918" y="2644"/>
                    <a:pt x="7799" y="2537"/>
                    <a:pt x="7501" y="2489"/>
                  </a:cubicBezTo>
                  <a:cubicBezTo>
                    <a:pt x="7493" y="2488"/>
                    <a:pt x="7485" y="2488"/>
                    <a:pt x="7477" y="2488"/>
                  </a:cubicBezTo>
                  <a:cubicBezTo>
                    <a:pt x="7394" y="2488"/>
                    <a:pt x="7334" y="2545"/>
                    <a:pt x="7323" y="2632"/>
                  </a:cubicBezTo>
                  <a:cubicBezTo>
                    <a:pt x="7311" y="2715"/>
                    <a:pt x="7370" y="2787"/>
                    <a:pt x="7454" y="2811"/>
                  </a:cubicBezTo>
                  <a:cubicBezTo>
                    <a:pt x="7680" y="2834"/>
                    <a:pt x="7727" y="2906"/>
                    <a:pt x="7811" y="3192"/>
                  </a:cubicBezTo>
                  <a:cubicBezTo>
                    <a:pt x="7930" y="3549"/>
                    <a:pt x="7989" y="3644"/>
                    <a:pt x="8323" y="3835"/>
                  </a:cubicBezTo>
                  <a:cubicBezTo>
                    <a:pt x="8632" y="4025"/>
                    <a:pt x="8644" y="4061"/>
                    <a:pt x="8597" y="4418"/>
                  </a:cubicBezTo>
                  <a:cubicBezTo>
                    <a:pt x="8537" y="4799"/>
                    <a:pt x="8573" y="4906"/>
                    <a:pt x="8775" y="5216"/>
                  </a:cubicBezTo>
                  <a:cubicBezTo>
                    <a:pt x="8990" y="5525"/>
                    <a:pt x="8990" y="5573"/>
                    <a:pt x="8775" y="5871"/>
                  </a:cubicBezTo>
                  <a:cubicBezTo>
                    <a:pt x="8573" y="6180"/>
                    <a:pt x="8561" y="6287"/>
                    <a:pt x="8597" y="6668"/>
                  </a:cubicBezTo>
                  <a:cubicBezTo>
                    <a:pt x="8644" y="7025"/>
                    <a:pt x="8632" y="7061"/>
                    <a:pt x="8323" y="7252"/>
                  </a:cubicBezTo>
                  <a:cubicBezTo>
                    <a:pt x="7989" y="7442"/>
                    <a:pt x="7930" y="7537"/>
                    <a:pt x="7811" y="7895"/>
                  </a:cubicBezTo>
                  <a:cubicBezTo>
                    <a:pt x="7692" y="8240"/>
                    <a:pt x="7668" y="8264"/>
                    <a:pt x="7311" y="8299"/>
                  </a:cubicBezTo>
                  <a:cubicBezTo>
                    <a:pt x="6918" y="8323"/>
                    <a:pt x="6834" y="8383"/>
                    <a:pt x="6561" y="8657"/>
                  </a:cubicBezTo>
                  <a:cubicBezTo>
                    <a:pt x="6411" y="8813"/>
                    <a:pt x="6334" y="8876"/>
                    <a:pt x="6228" y="8876"/>
                  </a:cubicBezTo>
                  <a:cubicBezTo>
                    <a:pt x="6156" y="8876"/>
                    <a:pt x="6071" y="8847"/>
                    <a:pt x="5942" y="8799"/>
                  </a:cubicBezTo>
                  <a:cubicBezTo>
                    <a:pt x="5799" y="8752"/>
                    <a:pt x="5668" y="8692"/>
                    <a:pt x="5525" y="8692"/>
                  </a:cubicBezTo>
                  <a:cubicBezTo>
                    <a:pt x="5261" y="8692"/>
                    <a:pt x="4987" y="8875"/>
                    <a:pt x="4806" y="8875"/>
                  </a:cubicBezTo>
                  <a:cubicBezTo>
                    <a:pt x="4791" y="8875"/>
                    <a:pt x="4777" y="8874"/>
                    <a:pt x="4763" y="8871"/>
                  </a:cubicBezTo>
                  <a:cubicBezTo>
                    <a:pt x="4668" y="8859"/>
                    <a:pt x="4572" y="8752"/>
                    <a:pt x="4477" y="8657"/>
                  </a:cubicBezTo>
                  <a:cubicBezTo>
                    <a:pt x="4227" y="8383"/>
                    <a:pt x="4120" y="8323"/>
                    <a:pt x="3739" y="8299"/>
                  </a:cubicBezTo>
                  <a:cubicBezTo>
                    <a:pt x="3382" y="8264"/>
                    <a:pt x="3346" y="8240"/>
                    <a:pt x="3227" y="7895"/>
                  </a:cubicBezTo>
                  <a:cubicBezTo>
                    <a:pt x="3108" y="7537"/>
                    <a:pt x="3048" y="7442"/>
                    <a:pt x="2727" y="7252"/>
                  </a:cubicBezTo>
                  <a:cubicBezTo>
                    <a:pt x="2405" y="7061"/>
                    <a:pt x="2393" y="7025"/>
                    <a:pt x="2441" y="6668"/>
                  </a:cubicBezTo>
                  <a:cubicBezTo>
                    <a:pt x="2501" y="6287"/>
                    <a:pt x="2465" y="6180"/>
                    <a:pt x="2262" y="5871"/>
                  </a:cubicBezTo>
                  <a:cubicBezTo>
                    <a:pt x="2048" y="5561"/>
                    <a:pt x="2048" y="5513"/>
                    <a:pt x="2262" y="5216"/>
                  </a:cubicBezTo>
                  <a:cubicBezTo>
                    <a:pt x="2465" y="4906"/>
                    <a:pt x="2477" y="4799"/>
                    <a:pt x="2441" y="4418"/>
                  </a:cubicBezTo>
                  <a:cubicBezTo>
                    <a:pt x="2393" y="4061"/>
                    <a:pt x="2405" y="4025"/>
                    <a:pt x="2727" y="3835"/>
                  </a:cubicBezTo>
                  <a:cubicBezTo>
                    <a:pt x="2846" y="3763"/>
                    <a:pt x="2965" y="3680"/>
                    <a:pt x="3048" y="3585"/>
                  </a:cubicBezTo>
                  <a:cubicBezTo>
                    <a:pt x="3144" y="3477"/>
                    <a:pt x="3179" y="3323"/>
                    <a:pt x="3227" y="3192"/>
                  </a:cubicBezTo>
                  <a:cubicBezTo>
                    <a:pt x="3275" y="3061"/>
                    <a:pt x="3322" y="2942"/>
                    <a:pt x="3394" y="2882"/>
                  </a:cubicBezTo>
                  <a:cubicBezTo>
                    <a:pt x="3465" y="2823"/>
                    <a:pt x="3596" y="2799"/>
                    <a:pt x="3739" y="2787"/>
                  </a:cubicBezTo>
                  <a:cubicBezTo>
                    <a:pt x="4120" y="2763"/>
                    <a:pt x="4215" y="2703"/>
                    <a:pt x="4477" y="2430"/>
                  </a:cubicBezTo>
                  <a:cubicBezTo>
                    <a:pt x="4626" y="2273"/>
                    <a:pt x="4699" y="2210"/>
                    <a:pt x="4807" y="2210"/>
                  </a:cubicBezTo>
                  <a:cubicBezTo>
                    <a:pt x="4880" y="2210"/>
                    <a:pt x="4969" y="2239"/>
                    <a:pt x="5108" y="2287"/>
                  </a:cubicBezTo>
                  <a:cubicBezTo>
                    <a:pt x="5287" y="2352"/>
                    <a:pt x="5406" y="2385"/>
                    <a:pt x="5525" y="2385"/>
                  </a:cubicBezTo>
                  <a:cubicBezTo>
                    <a:pt x="5644" y="2385"/>
                    <a:pt x="5763" y="2352"/>
                    <a:pt x="5942" y="2287"/>
                  </a:cubicBezTo>
                  <a:cubicBezTo>
                    <a:pt x="6081" y="2233"/>
                    <a:pt x="6168" y="2206"/>
                    <a:pt x="6236" y="2206"/>
                  </a:cubicBezTo>
                  <a:cubicBezTo>
                    <a:pt x="6366" y="2206"/>
                    <a:pt x="6425" y="2306"/>
                    <a:pt x="6644" y="2525"/>
                  </a:cubicBezTo>
                  <a:cubicBezTo>
                    <a:pt x="6680" y="2555"/>
                    <a:pt x="6721" y="2570"/>
                    <a:pt x="6762" y="2570"/>
                  </a:cubicBezTo>
                  <a:cubicBezTo>
                    <a:pt x="6802" y="2570"/>
                    <a:pt x="6840" y="2555"/>
                    <a:pt x="6870" y="2525"/>
                  </a:cubicBezTo>
                  <a:cubicBezTo>
                    <a:pt x="6930" y="2465"/>
                    <a:pt x="6930" y="2358"/>
                    <a:pt x="6870" y="2299"/>
                  </a:cubicBezTo>
                  <a:lnTo>
                    <a:pt x="6787" y="2203"/>
                  </a:lnTo>
                  <a:cubicBezTo>
                    <a:pt x="6569" y="1978"/>
                    <a:pt x="6422" y="1886"/>
                    <a:pt x="6241" y="1886"/>
                  </a:cubicBezTo>
                  <a:cubicBezTo>
                    <a:pt x="6125" y="1886"/>
                    <a:pt x="5994" y="1924"/>
                    <a:pt x="5822" y="1989"/>
                  </a:cubicBezTo>
                  <a:cubicBezTo>
                    <a:pt x="5775" y="2001"/>
                    <a:pt x="5715" y="2013"/>
                    <a:pt x="5668" y="2025"/>
                  </a:cubicBezTo>
                  <a:lnTo>
                    <a:pt x="5668" y="1132"/>
                  </a:lnTo>
                  <a:cubicBezTo>
                    <a:pt x="5906" y="1060"/>
                    <a:pt x="6084" y="858"/>
                    <a:pt x="6084" y="584"/>
                  </a:cubicBezTo>
                  <a:cubicBezTo>
                    <a:pt x="6084" y="263"/>
                    <a:pt x="5822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5" name="Google Shape;9583;p68"/>
            <p:cNvSpPr/>
            <p:nvPr/>
          </p:nvSpPr>
          <p:spPr>
            <a:xfrm>
              <a:off x="6938984" y="3622042"/>
              <a:ext cx="53899" cy="51605"/>
            </a:xfrm>
            <a:custGeom>
              <a:avLst/>
              <a:gdLst/>
              <a:ahLst/>
              <a:cxnLst/>
              <a:rect l="l" t="t" r="r" b="b"/>
              <a:pathLst>
                <a:path w="1692" h="1620" extrusionOk="0">
                  <a:moveTo>
                    <a:pt x="919" y="548"/>
                  </a:moveTo>
                  <a:cubicBezTo>
                    <a:pt x="1015" y="548"/>
                    <a:pt x="1114" y="587"/>
                    <a:pt x="1191" y="665"/>
                  </a:cubicBezTo>
                  <a:cubicBezTo>
                    <a:pt x="1334" y="796"/>
                    <a:pt x="1334" y="1046"/>
                    <a:pt x="1191" y="1200"/>
                  </a:cubicBezTo>
                  <a:cubicBezTo>
                    <a:pt x="1114" y="1272"/>
                    <a:pt x="1015" y="1307"/>
                    <a:pt x="919" y="1307"/>
                  </a:cubicBezTo>
                  <a:cubicBezTo>
                    <a:pt x="822" y="1307"/>
                    <a:pt x="727" y="1272"/>
                    <a:pt x="655" y="1200"/>
                  </a:cubicBezTo>
                  <a:cubicBezTo>
                    <a:pt x="500" y="1046"/>
                    <a:pt x="500" y="807"/>
                    <a:pt x="655" y="665"/>
                  </a:cubicBezTo>
                  <a:cubicBezTo>
                    <a:pt x="727" y="587"/>
                    <a:pt x="822" y="548"/>
                    <a:pt x="919" y="548"/>
                  </a:cubicBezTo>
                  <a:close/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34" y="557"/>
                  </a:lnTo>
                  <a:cubicBezTo>
                    <a:pt x="179" y="819"/>
                    <a:pt x="191" y="1177"/>
                    <a:pt x="429" y="1415"/>
                  </a:cubicBezTo>
                  <a:cubicBezTo>
                    <a:pt x="560" y="1552"/>
                    <a:pt x="739" y="1620"/>
                    <a:pt x="920" y="1620"/>
                  </a:cubicBezTo>
                  <a:cubicBezTo>
                    <a:pt x="1102" y="1620"/>
                    <a:pt x="1286" y="1552"/>
                    <a:pt x="1429" y="1415"/>
                  </a:cubicBezTo>
                  <a:cubicBezTo>
                    <a:pt x="1691" y="1153"/>
                    <a:pt x="1691" y="700"/>
                    <a:pt x="1429" y="415"/>
                  </a:cubicBezTo>
                  <a:cubicBezTo>
                    <a:pt x="1294" y="286"/>
                    <a:pt x="1120" y="223"/>
                    <a:pt x="945" y="223"/>
                  </a:cubicBezTo>
                  <a:cubicBezTo>
                    <a:pt x="812" y="223"/>
                    <a:pt x="678" y="259"/>
                    <a:pt x="560" y="331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סימן ''אסור'' 5"/>
          <p:cNvSpPr/>
          <p:nvPr/>
        </p:nvSpPr>
        <p:spPr>
          <a:xfrm>
            <a:off x="1962682" y="1415518"/>
            <a:ext cx="665160" cy="692004"/>
          </a:xfrm>
          <a:prstGeom prst="noSmoking">
            <a:avLst>
              <a:gd name="adj" fmla="val 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66" name="Google Shape;10844;p70"/>
          <p:cNvGrpSpPr/>
          <p:nvPr/>
        </p:nvGrpSpPr>
        <p:grpSpPr>
          <a:xfrm>
            <a:off x="4994622" y="1397552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9" name="מלבן 8"/>
          <p:cNvSpPr/>
          <p:nvPr/>
        </p:nvSpPr>
        <p:spPr>
          <a:xfrm>
            <a:off x="1209676" y="1629441"/>
            <a:ext cx="92789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e-IL" sz="2000" b="1" dirty="0"/>
          </a:p>
          <a:p>
            <a:r>
              <a:rPr lang="he-IL" sz="2200" dirty="0"/>
              <a:t>חשוב שתדעו מהו האזור המבודד בכל מחלקה ושתדעו היכן כל מחלקה.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e-IL" sz="2200" dirty="0"/>
              <a:t> מחלקת / חדרי מבודדים</a:t>
            </a:r>
          </a:p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e-IL" sz="2200" dirty="0"/>
              <a:t> מחלקת / חדרי נדבקים</a:t>
            </a:r>
          </a:p>
          <a:p>
            <a:pPr>
              <a:spcAft>
                <a:spcPts val="1200"/>
              </a:spcAft>
            </a:pPr>
            <a:r>
              <a:rPr lang="he-IL" sz="2200" dirty="0" smtClean="0"/>
              <a:t>ייתכן שינוי של משך המשמרות - עפ"י החלטת הנהלת המוסד. 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he-IL" sz="2200" dirty="0"/>
              <a:t>לא תהיה חפיפה פיזית בין המשמרות: עבודה תתבצע בקפסולות</a:t>
            </a:r>
          </a:p>
          <a:p>
            <a:pPr>
              <a:spcAft>
                <a:spcPts val="1200"/>
              </a:spcAft>
            </a:pPr>
            <a:r>
              <a:rPr lang="he-IL" sz="2200" dirty="0"/>
              <a:t>אנשי הצוות לא מתכנסים ומקפידים על ריחוק</a:t>
            </a:r>
          </a:p>
          <a:p>
            <a:pPr>
              <a:spcAft>
                <a:spcPts val="1200"/>
              </a:spcAft>
            </a:pPr>
            <a:r>
              <a:rPr lang="he-IL" sz="2200" dirty="0"/>
              <a:t>ההסעות שלכם יהיו לפי כללי הריחוק החברתי</a:t>
            </a:r>
          </a:p>
          <a:p>
            <a:pPr>
              <a:spcAft>
                <a:spcPts val="1200"/>
              </a:spcAft>
            </a:pPr>
            <a:r>
              <a:rPr lang="he-IL" sz="2200" dirty="0"/>
              <a:t>כל עובד נדרש לפני יציאה מביתו לבצע מדידת חום אישית,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he-IL" sz="2200" dirty="0"/>
              <a:t>לעטות מסיכה אישית לכיסוי הפה והאף עד הגעה למרכז הגריאטרי.</a:t>
            </a:r>
          </a:p>
          <a:p>
            <a:pPr lvl="1">
              <a:spcAft>
                <a:spcPts val="1200"/>
              </a:spcAft>
            </a:pPr>
            <a:r>
              <a:rPr lang="he-IL" sz="2000" dirty="0"/>
              <a:t> </a:t>
            </a:r>
          </a:p>
        </p:txBody>
      </p:sp>
      <p:grpSp>
        <p:nvGrpSpPr>
          <p:cNvPr id="80" name="Google Shape;10618;p69"/>
          <p:cNvGrpSpPr/>
          <p:nvPr/>
        </p:nvGrpSpPr>
        <p:grpSpPr>
          <a:xfrm>
            <a:off x="11062995" y="55039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81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2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3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4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2" name="מלבן 1"/>
          <p:cNvSpPr/>
          <p:nvPr/>
        </p:nvSpPr>
        <p:spPr>
          <a:xfrm>
            <a:off x="8556709" y="1483527"/>
            <a:ext cx="29546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200" b="1" dirty="0"/>
              <a:t>איך זה משפיע על הצוות?</a:t>
            </a:r>
            <a:r>
              <a:rPr lang="he-IL" b="1" dirty="0"/>
              <a:t>	</a:t>
            </a:r>
          </a:p>
        </p:txBody>
      </p:sp>
      <p:pic>
        <p:nvPicPr>
          <p:cNvPr id="37" name="תמונה 3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465" y="3764261"/>
            <a:ext cx="767544" cy="511696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2474">
            <a:off x="10684549" y="4903203"/>
            <a:ext cx="321860" cy="648317"/>
          </a:xfrm>
          <a:prstGeom prst="rect">
            <a:avLst/>
          </a:prstGeom>
        </p:spPr>
      </p:pic>
      <p:pic>
        <p:nvPicPr>
          <p:cNvPr id="36" name="תמונה 3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01846">
            <a:off x="10572149" y="5129086"/>
            <a:ext cx="695144" cy="502049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9637" y="4407846"/>
            <a:ext cx="847199" cy="37040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1499" y="3127821"/>
            <a:ext cx="664654" cy="664654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73" b="94836" l="2327" r="96145">
                        <a14:foregroundMark x1="13309" y1="32436" x2="49745" y2="12727"/>
                        <a14:foregroundMark x1="49745" y1="12582" x2="90255" y2="33382"/>
                        <a14:foregroundMark x1="89818" y1="36073" x2="90400" y2="65164"/>
                        <a14:foregroundMark x1="81527" y1="60000" x2="69600" y2="55127"/>
                        <a14:foregroundMark x1="75927" y1="25673" x2="50545" y2="10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264" y="1974165"/>
            <a:ext cx="931899" cy="93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0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צורה חופשית 73"/>
          <p:cNvSpPr/>
          <p:nvPr/>
        </p:nvSpPr>
        <p:spPr>
          <a:xfrm>
            <a:off x="3506254" y="464644"/>
            <a:ext cx="8318284" cy="770742"/>
          </a:xfrm>
          <a:custGeom>
            <a:avLst/>
            <a:gdLst>
              <a:gd name="connsiteX0" fmla="*/ 349982 w 8318284"/>
              <a:gd name="connsiteY0" fmla="*/ 0 h 699964"/>
              <a:gd name="connsiteX1" fmla="*/ 8318284 w 8318284"/>
              <a:gd name="connsiteY1" fmla="*/ 0 h 699964"/>
              <a:gd name="connsiteX2" fmla="*/ 8318284 w 8318284"/>
              <a:gd name="connsiteY2" fmla="*/ 699964 h 699964"/>
              <a:gd name="connsiteX3" fmla="*/ 349982 w 8318284"/>
              <a:gd name="connsiteY3" fmla="*/ 699964 h 699964"/>
              <a:gd name="connsiteX4" fmla="*/ 0 w 8318284"/>
              <a:gd name="connsiteY4" fmla="*/ 349982 h 699964"/>
              <a:gd name="connsiteX5" fmla="*/ 349982 w 8318284"/>
              <a:gd name="connsiteY5" fmla="*/ 0 h 69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8284" h="699964">
                <a:moveTo>
                  <a:pt x="349982" y="0"/>
                </a:moveTo>
                <a:lnTo>
                  <a:pt x="8318284" y="0"/>
                </a:lnTo>
                <a:lnTo>
                  <a:pt x="8318284" y="699964"/>
                </a:lnTo>
                <a:lnTo>
                  <a:pt x="349982" y="699964"/>
                </a:lnTo>
                <a:cubicBezTo>
                  <a:pt x="156692" y="699964"/>
                  <a:pt x="0" y="543272"/>
                  <a:pt x="0" y="349982"/>
                </a:cubicBezTo>
                <a:cubicBezTo>
                  <a:pt x="0" y="156692"/>
                  <a:pt x="156692" y="0"/>
                  <a:pt x="349982" y="0"/>
                </a:cubicBezTo>
                <a:close/>
              </a:path>
            </a:pathLst>
          </a:custGeom>
          <a:gradFill flip="none" rotWithShape="1">
            <a:gsLst>
              <a:gs pos="0">
                <a:srgbClr val="DB6216"/>
              </a:gs>
              <a:gs pos="97000">
                <a:srgbClr val="FAC9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3495675" y="492112"/>
            <a:ext cx="746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</a:rPr>
              <a:t>שלב ב' </a:t>
            </a:r>
            <a:r>
              <a:rPr lang="en-IL" sz="4000" b="1" dirty="0">
                <a:solidFill>
                  <a:schemeClr val="bg1"/>
                </a:solidFill>
              </a:rPr>
              <a:t>–</a:t>
            </a:r>
            <a:r>
              <a:rPr lang="he-IL" sz="4000" b="1" dirty="0">
                <a:solidFill>
                  <a:schemeClr val="bg1"/>
                </a:solidFill>
              </a:rPr>
              <a:t> הכרזת פנדמיה</a:t>
            </a:r>
            <a:endParaRPr lang="he-IL" sz="3600" dirty="0">
              <a:solidFill>
                <a:schemeClr val="bg1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23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55" name="Google Shape;10618;p69"/>
          <p:cNvGrpSpPr/>
          <p:nvPr/>
        </p:nvGrpSpPr>
        <p:grpSpPr>
          <a:xfrm>
            <a:off x="7781329" y="143961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0" name="Google Shape;9578;p68"/>
          <p:cNvGrpSpPr/>
          <p:nvPr/>
        </p:nvGrpSpPr>
        <p:grpSpPr>
          <a:xfrm>
            <a:off x="2009775" y="1478941"/>
            <a:ext cx="570975" cy="569173"/>
            <a:chOff x="6664394" y="3346974"/>
            <a:chExt cx="353113" cy="351998"/>
          </a:xfrm>
          <a:solidFill>
            <a:schemeClr val="bg1"/>
          </a:solidFill>
        </p:grpSpPr>
        <p:sp>
          <p:nvSpPr>
            <p:cNvPr id="61" name="Google Shape;9579;p68"/>
            <p:cNvSpPr/>
            <p:nvPr/>
          </p:nvSpPr>
          <p:spPr>
            <a:xfrm>
              <a:off x="6788023" y="3450917"/>
              <a:ext cx="37207" cy="37175"/>
            </a:xfrm>
            <a:custGeom>
              <a:avLst/>
              <a:gdLst/>
              <a:ahLst/>
              <a:cxnLst/>
              <a:rect l="l" t="t" r="r" b="b"/>
              <a:pathLst>
                <a:path w="1168" h="1167" extrusionOk="0">
                  <a:moveTo>
                    <a:pt x="572" y="333"/>
                  </a:moveTo>
                  <a:cubicBezTo>
                    <a:pt x="703" y="333"/>
                    <a:pt x="822" y="453"/>
                    <a:pt x="822" y="583"/>
                  </a:cubicBezTo>
                  <a:cubicBezTo>
                    <a:pt x="822" y="738"/>
                    <a:pt x="703" y="834"/>
                    <a:pt x="572" y="834"/>
                  </a:cubicBezTo>
                  <a:cubicBezTo>
                    <a:pt x="429" y="834"/>
                    <a:pt x="310" y="738"/>
                    <a:pt x="310" y="583"/>
                  </a:cubicBezTo>
                  <a:cubicBezTo>
                    <a:pt x="310" y="441"/>
                    <a:pt x="429" y="333"/>
                    <a:pt x="572" y="333"/>
                  </a:cubicBezTo>
                  <a:close/>
                  <a:moveTo>
                    <a:pt x="584" y="0"/>
                  </a:moveTo>
                  <a:cubicBezTo>
                    <a:pt x="251" y="0"/>
                    <a:pt x="1" y="274"/>
                    <a:pt x="1" y="583"/>
                  </a:cubicBezTo>
                  <a:cubicBezTo>
                    <a:pt x="1" y="917"/>
                    <a:pt x="275" y="1167"/>
                    <a:pt x="584" y="1167"/>
                  </a:cubicBezTo>
                  <a:cubicBezTo>
                    <a:pt x="894" y="1167"/>
                    <a:pt x="1168" y="917"/>
                    <a:pt x="1168" y="583"/>
                  </a:cubicBezTo>
                  <a:cubicBezTo>
                    <a:pt x="1168" y="262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9580;p68"/>
            <p:cNvSpPr/>
            <p:nvPr/>
          </p:nvSpPr>
          <p:spPr>
            <a:xfrm>
              <a:off x="6874892" y="3495641"/>
              <a:ext cx="36824" cy="36824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311"/>
                  </a:moveTo>
                  <a:cubicBezTo>
                    <a:pt x="727" y="311"/>
                    <a:pt x="834" y="430"/>
                    <a:pt x="834" y="561"/>
                  </a:cubicBezTo>
                  <a:cubicBezTo>
                    <a:pt x="834" y="715"/>
                    <a:pt x="715" y="823"/>
                    <a:pt x="584" y="823"/>
                  </a:cubicBezTo>
                  <a:cubicBezTo>
                    <a:pt x="441" y="823"/>
                    <a:pt x="322" y="703"/>
                    <a:pt x="322" y="561"/>
                  </a:cubicBezTo>
                  <a:cubicBezTo>
                    <a:pt x="322" y="430"/>
                    <a:pt x="441" y="311"/>
                    <a:pt x="584" y="311"/>
                  </a:cubicBezTo>
                  <a:close/>
                  <a:moveTo>
                    <a:pt x="563" y="1"/>
                  </a:moveTo>
                  <a:cubicBezTo>
                    <a:pt x="251" y="1"/>
                    <a:pt x="0" y="258"/>
                    <a:pt x="0" y="584"/>
                  </a:cubicBezTo>
                  <a:cubicBezTo>
                    <a:pt x="0" y="906"/>
                    <a:pt x="262" y="1156"/>
                    <a:pt x="584" y="1156"/>
                  </a:cubicBezTo>
                  <a:cubicBezTo>
                    <a:pt x="905" y="1156"/>
                    <a:pt x="1155" y="894"/>
                    <a:pt x="1155" y="584"/>
                  </a:cubicBezTo>
                  <a:cubicBezTo>
                    <a:pt x="1155" y="251"/>
                    <a:pt x="893" y="1"/>
                    <a:pt x="584" y="1"/>
                  </a:cubicBezTo>
                  <a:cubicBezTo>
                    <a:pt x="577" y="1"/>
                    <a:pt x="570" y="1"/>
                    <a:pt x="5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9581;p68"/>
            <p:cNvSpPr/>
            <p:nvPr/>
          </p:nvSpPr>
          <p:spPr>
            <a:xfrm>
              <a:off x="6780059" y="3538136"/>
              <a:ext cx="53134" cy="53134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34" y="560"/>
                    <a:pt x="1334" y="834"/>
                  </a:cubicBezTo>
                  <a:cubicBezTo>
                    <a:pt x="1334" y="1120"/>
                    <a:pt x="1120" y="1346"/>
                    <a:pt x="834" y="1346"/>
                  </a:cubicBezTo>
                  <a:cubicBezTo>
                    <a:pt x="548" y="1346"/>
                    <a:pt x="322" y="1120"/>
                    <a:pt x="322" y="834"/>
                  </a:cubicBezTo>
                  <a:cubicBezTo>
                    <a:pt x="322" y="572"/>
                    <a:pt x="548" y="334"/>
                    <a:pt x="834" y="334"/>
                  </a:cubicBezTo>
                  <a:close/>
                  <a:moveTo>
                    <a:pt x="834" y="1"/>
                  </a:moveTo>
                  <a:cubicBezTo>
                    <a:pt x="370" y="24"/>
                    <a:pt x="1" y="393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98" y="1667"/>
                    <a:pt x="1668" y="1298"/>
                    <a:pt x="1668" y="834"/>
                  </a:cubicBezTo>
                  <a:cubicBezTo>
                    <a:pt x="1668" y="382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4" name="Google Shape;9582;p68"/>
            <p:cNvSpPr/>
            <p:nvPr/>
          </p:nvSpPr>
          <p:spPr>
            <a:xfrm>
              <a:off x="6664394" y="3346974"/>
              <a:ext cx="353113" cy="351998"/>
            </a:xfrm>
            <a:custGeom>
              <a:avLst/>
              <a:gdLst/>
              <a:ahLst/>
              <a:cxnLst/>
              <a:rect l="l" t="t" r="r" b="b"/>
              <a:pathLst>
                <a:path w="11085" h="11050" extrusionOk="0">
                  <a:moveTo>
                    <a:pt x="5549" y="358"/>
                  </a:moveTo>
                  <a:cubicBezTo>
                    <a:pt x="5680" y="358"/>
                    <a:pt x="5799" y="477"/>
                    <a:pt x="5799" y="620"/>
                  </a:cubicBezTo>
                  <a:cubicBezTo>
                    <a:pt x="5799" y="763"/>
                    <a:pt x="5680" y="870"/>
                    <a:pt x="5549" y="870"/>
                  </a:cubicBezTo>
                  <a:cubicBezTo>
                    <a:pt x="5418" y="870"/>
                    <a:pt x="5299" y="763"/>
                    <a:pt x="5299" y="620"/>
                  </a:cubicBezTo>
                  <a:cubicBezTo>
                    <a:pt x="5299" y="465"/>
                    <a:pt x="5418" y="358"/>
                    <a:pt x="5549" y="358"/>
                  </a:cubicBezTo>
                  <a:close/>
                  <a:moveTo>
                    <a:pt x="9752" y="1001"/>
                  </a:moveTo>
                  <a:cubicBezTo>
                    <a:pt x="10061" y="1001"/>
                    <a:pt x="10228" y="1394"/>
                    <a:pt x="10002" y="1620"/>
                  </a:cubicBezTo>
                  <a:cubicBezTo>
                    <a:pt x="9936" y="1686"/>
                    <a:pt x="9844" y="1718"/>
                    <a:pt x="9750" y="1718"/>
                  </a:cubicBezTo>
                  <a:cubicBezTo>
                    <a:pt x="9656" y="1718"/>
                    <a:pt x="9561" y="1686"/>
                    <a:pt x="9490" y="1620"/>
                  </a:cubicBezTo>
                  <a:cubicBezTo>
                    <a:pt x="9275" y="1394"/>
                    <a:pt x="9430" y="1001"/>
                    <a:pt x="9752" y="1001"/>
                  </a:cubicBezTo>
                  <a:close/>
                  <a:moveTo>
                    <a:pt x="1554" y="1203"/>
                  </a:moveTo>
                  <a:cubicBezTo>
                    <a:pt x="1655" y="1203"/>
                    <a:pt x="1756" y="1239"/>
                    <a:pt x="1834" y="1310"/>
                  </a:cubicBezTo>
                  <a:cubicBezTo>
                    <a:pt x="1977" y="1465"/>
                    <a:pt x="1977" y="1715"/>
                    <a:pt x="1834" y="1870"/>
                  </a:cubicBezTo>
                  <a:cubicBezTo>
                    <a:pt x="1756" y="1941"/>
                    <a:pt x="1658" y="1977"/>
                    <a:pt x="1559" y="1977"/>
                  </a:cubicBezTo>
                  <a:cubicBezTo>
                    <a:pt x="1459" y="1977"/>
                    <a:pt x="1358" y="1941"/>
                    <a:pt x="1274" y="1870"/>
                  </a:cubicBezTo>
                  <a:cubicBezTo>
                    <a:pt x="1131" y="1715"/>
                    <a:pt x="1131" y="1465"/>
                    <a:pt x="1274" y="1310"/>
                  </a:cubicBezTo>
                  <a:cubicBezTo>
                    <a:pt x="1352" y="1239"/>
                    <a:pt x="1453" y="1203"/>
                    <a:pt x="1554" y="1203"/>
                  </a:cubicBezTo>
                  <a:close/>
                  <a:moveTo>
                    <a:pt x="596" y="5323"/>
                  </a:moveTo>
                  <a:cubicBezTo>
                    <a:pt x="727" y="5323"/>
                    <a:pt x="846" y="5442"/>
                    <a:pt x="846" y="5573"/>
                  </a:cubicBezTo>
                  <a:cubicBezTo>
                    <a:pt x="858" y="5704"/>
                    <a:pt x="738" y="5823"/>
                    <a:pt x="596" y="5823"/>
                  </a:cubicBezTo>
                  <a:cubicBezTo>
                    <a:pt x="441" y="5823"/>
                    <a:pt x="346" y="5704"/>
                    <a:pt x="346" y="5573"/>
                  </a:cubicBezTo>
                  <a:cubicBezTo>
                    <a:pt x="346" y="5430"/>
                    <a:pt x="465" y="5323"/>
                    <a:pt x="596" y="5323"/>
                  </a:cubicBezTo>
                  <a:close/>
                  <a:moveTo>
                    <a:pt x="10502" y="5323"/>
                  </a:moveTo>
                  <a:cubicBezTo>
                    <a:pt x="10656" y="5323"/>
                    <a:pt x="10764" y="5442"/>
                    <a:pt x="10764" y="5573"/>
                  </a:cubicBezTo>
                  <a:cubicBezTo>
                    <a:pt x="10764" y="5704"/>
                    <a:pt x="10644" y="5823"/>
                    <a:pt x="10502" y="5823"/>
                  </a:cubicBezTo>
                  <a:cubicBezTo>
                    <a:pt x="10359" y="5823"/>
                    <a:pt x="10252" y="5704"/>
                    <a:pt x="10252" y="5573"/>
                  </a:cubicBezTo>
                  <a:cubicBezTo>
                    <a:pt x="10252" y="5430"/>
                    <a:pt x="10371" y="5323"/>
                    <a:pt x="10502" y="5323"/>
                  </a:cubicBezTo>
                  <a:close/>
                  <a:moveTo>
                    <a:pt x="2036" y="8799"/>
                  </a:moveTo>
                  <a:cubicBezTo>
                    <a:pt x="2274" y="8823"/>
                    <a:pt x="2393" y="9085"/>
                    <a:pt x="2227" y="9252"/>
                  </a:cubicBezTo>
                  <a:cubicBezTo>
                    <a:pt x="2179" y="9305"/>
                    <a:pt x="2114" y="9332"/>
                    <a:pt x="2047" y="9332"/>
                  </a:cubicBezTo>
                  <a:cubicBezTo>
                    <a:pt x="1980" y="9332"/>
                    <a:pt x="1911" y="9305"/>
                    <a:pt x="1858" y="9252"/>
                  </a:cubicBezTo>
                  <a:cubicBezTo>
                    <a:pt x="1691" y="9085"/>
                    <a:pt x="1810" y="8799"/>
                    <a:pt x="2036" y="8799"/>
                  </a:cubicBezTo>
                  <a:close/>
                  <a:moveTo>
                    <a:pt x="5549" y="10264"/>
                  </a:moveTo>
                  <a:cubicBezTo>
                    <a:pt x="5680" y="10264"/>
                    <a:pt x="5799" y="10383"/>
                    <a:pt x="5799" y="10514"/>
                  </a:cubicBezTo>
                  <a:cubicBezTo>
                    <a:pt x="5799" y="10669"/>
                    <a:pt x="5680" y="10764"/>
                    <a:pt x="5549" y="10764"/>
                  </a:cubicBezTo>
                  <a:cubicBezTo>
                    <a:pt x="5418" y="10764"/>
                    <a:pt x="5299" y="10645"/>
                    <a:pt x="5299" y="10514"/>
                  </a:cubicBezTo>
                  <a:cubicBezTo>
                    <a:pt x="5299" y="10371"/>
                    <a:pt x="5418" y="10264"/>
                    <a:pt x="5549" y="10264"/>
                  </a:cubicBezTo>
                  <a:close/>
                  <a:moveTo>
                    <a:pt x="5501" y="1"/>
                  </a:moveTo>
                  <a:cubicBezTo>
                    <a:pt x="5180" y="1"/>
                    <a:pt x="4918" y="275"/>
                    <a:pt x="4918" y="584"/>
                  </a:cubicBezTo>
                  <a:cubicBezTo>
                    <a:pt x="4918" y="858"/>
                    <a:pt x="5096" y="1060"/>
                    <a:pt x="5334" y="1132"/>
                  </a:cubicBezTo>
                  <a:lnTo>
                    <a:pt x="5334" y="2025"/>
                  </a:lnTo>
                  <a:cubicBezTo>
                    <a:pt x="5299" y="2013"/>
                    <a:pt x="5251" y="2001"/>
                    <a:pt x="5191" y="1989"/>
                  </a:cubicBezTo>
                  <a:cubicBezTo>
                    <a:pt x="5015" y="1924"/>
                    <a:pt x="4880" y="1886"/>
                    <a:pt x="4761" y="1886"/>
                  </a:cubicBezTo>
                  <a:cubicBezTo>
                    <a:pt x="4576" y="1886"/>
                    <a:pt x="4430" y="1978"/>
                    <a:pt x="4227" y="2203"/>
                  </a:cubicBezTo>
                  <a:cubicBezTo>
                    <a:pt x="4144" y="2299"/>
                    <a:pt x="4072" y="2370"/>
                    <a:pt x="4001" y="2406"/>
                  </a:cubicBezTo>
                  <a:cubicBezTo>
                    <a:pt x="3929" y="2442"/>
                    <a:pt x="3810" y="2442"/>
                    <a:pt x="3703" y="2465"/>
                  </a:cubicBezTo>
                  <a:cubicBezTo>
                    <a:pt x="3370" y="2489"/>
                    <a:pt x="3179" y="2537"/>
                    <a:pt x="3036" y="2823"/>
                  </a:cubicBezTo>
                  <a:lnTo>
                    <a:pt x="2120" y="1906"/>
                  </a:lnTo>
                  <a:cubicBezTo>
                    <a:pt x="2286" y="1632"/>
                    <a:pt x="2274" y="1275"/>
                    <a:pt x="2036" y="1037"/>
                  </a:cubicBezTo>
                  <a:cubicBezTo>
                    <a:pt x="1893" y="894"/>
                    <a:pt x="1712" y="822"/>
                    <a:pt x="1530" y="822"/>
                  </a:cubicBezTo>
                  <a:cubicBezTo>
                    <a:pt x="1349" y="822"/>
                    <a:pt x="1167" y="894"/>
                    <a:pt x="1024" y="1037"/>
                  </a:cubicBezTo>
                  <a:cubicBezTo>
                    <a:pt x="546" y="1505"/>
                    <a:pt x="939" y="2252"/>
                    <a:pt x="1509" y="2252"/>
                  </a:cubicBezTo>
                  <a:cubicBezTo>
                    <a:pt x="1635" y="2252"/>
                    <a:pt x="1770" y="2216"/>
                    <a:pt x="1905" y="2132"/>
                  </a:cubicBezTo>
                  <a:lnTo>
                    <a:pt x="2917" y="3144"/>
                  </a:lnTo>
                  <a:cubicBezTo>
                    <a:pt x="2846" y="3370"/>
                    <a:pt x="2810" y="3394"/>
                    <a:pt x="2572" y="3549"/>
                  </a:cubicBezTo>
                  <a:cubicBezTo>
                    <a:pt x="2143" y="3799"/>
                    <a:pt x="2084" y="3966"/>
                    <a:pt x="2143" y="4442"/>
                  </a:cubicBezTo>
                  <a:cubicBezTo>
                    <a:pt x="2155" y="4561"/>
                    <a:pt x="2167" y="4668"/>
                    <a:pt x="2155" y="4751"/>
                  </a:cubicBezTo>
                  <a:cubicBezTo>
                    <a:pt x="2108" y="4918"/>
                    <a:pt x="1941" y="5061"/>
                    <a:pt x="1846" y="5359"/>
                  </a:cubicBezTo>
                  <a:lnTo>
                    <a:pt x="1131" y="5359"/>
                  </a:lnTo>
                  <a:cubicBezTo>
                    <a:pt x="1060" y="5120"/>
                    <a:pt x="846" y="4942"/>
                    <a:pt x="584" y="4942"/>
                  </a:cubicBezTo>
                  <a:cubicBezTo>
                    <a:pt x="250" y="4942"/>
                    <a:pt x="0" y="5216"/>
                    <a:pt x="0" y="5525"/>
                  </a:cubicBezTo>
                  <a:cubicBezTo>
                    <a:pt x="0" y="5859"/>
                    <a:pt x="262" y="6109"/>
                    <a:pt x="584" y="6109"/>
                  </a:cubicBezTo>
                  <a:cubicBezTo>
                    <a:pt x="846" y="6109"/>
                    <a:pt x="1060" y="5930"/>
                    <a:pt x="1131" y="5692"/>
                  </a:cubicBezTo>
                  <a:lnTo>
                    <a:pt x="1846" y="5692"/>
                  </a:lnTo>
                  <a:cubicBezTo>
                    <a:pt x="1929" y="5990"/>
                    <a:pt x="2108" y="6132"/>
                    <a:pt x="2155" y="6299"/>
                  </a:cubicBezTo>
                  <a:cubicBezTo>
                    <a:pt x="2203" y="6513"/>
                    <a:pt x="2036" y="6871"/>
                    <a:pt x="2179" y="7156"/>
                  </a:cubicBezTo>
                  <a:cubicBezTo>
                    <a:pt x="2322" y="7430"/>
                    <a:pt x="2703" y="7526"/>
                    <a:pt x="2822" y="7704"/>
                  </a:cubicBezTo>
                  <a:cubicBezTo>
                    <a:pt x="2870" y="7764"/>
                    <a:pt x="2894" y="7835"/>
                    <a:pt x="2929" y="7930"/>
                  </a:cubicBezTo>
                  <a:lnTo>
                    <a:pt x="2322" y="8538"/>
                  </a:lnTo>
                  <a:cubicBezTo>
                    <a:pt x="2229" y="8489"/>
                    <a:pt x="2127" y="8464"/>
                    <a:pt x="2025" y="8464"/>
                  </a:cubicBezTo>
                  <a:cubicBezTo>
                    <a:pt x="1880" y="8464"/>
                    <a:pt x="1737" y="8515"/>
                    <a:pt x="1631" y="8621"/>
                  </a:cubicBezTo>
                  <a:cubicBezTo>
                    <a:pt x="1262" y="9002"/>
                    <a:pt x="1536" y="9621"/>
                    <a:pt x="2048" y="9621"/>
                  </a:cubicBezTo>
                  <a:cubicBezTo>
                    <a:pt x="2489" y="9621"/>
                    <a:pt x="2786" y="9157"/>
                    <a:pt x="2560" y="8764"/>
                  </a:cubicBezTo>
                  <a:lnTo>
                    <a:pt x="3084" y="8240"/>
                  </a:lnTo>
                  <a:cubicBezTo>
                    <a:pt x="3322" y="8704"/>
                    <a:pt x="3810" y="8538"/>
                    <a:pt x="4060" y="8657"/>
                  </a:cubicBezTo>
                  <a:cubicBezTo>
                    <a:pt x="4251" y="8740"/>
                    <a:pt x="4418" y="9085"/>
                    <a:pt x="4727" y="9157"/>
                  </a:cubicBezTo>
                  <a:cubicBezTo>
                    <a:pt x="4769" y="9167"/>
                    <a:pt x="4811" y="9172"/>
                    <a:pt x="4853" y="9172"/>
                  </a:cubicBezTo>
                  <a:cubicBezTo>
                    <a:pt x="5045" y="9172"/>
                    <a:pt x="5230" y="9075"/>
                    <a:pt x="5406" y="9026"/>
                  </a:cubicBezTo>
                  <a:lnTo>
                    <a:pt x="5406" y="9919"/>
                  </a:lnTo>
                  <a:cubicBezTo>
                    <a:pt x="5168" y="9990"/>
                    <a:pt x="4989" y="10204"/>
                    <a:pt x="4989" y="10466"/>
                  </a:cubicBezTo>
                  <a:cubicBezTo>
                    <a:pt x="4989" y="10800"/>
                    <a:pt x="5251" y="11050"/>
                    <a:pt x="5561" y="11050"/>
                  </a:cubicBezTo>
                  <a:cubicBezTo>
                    <a:pt x="5894" y="11050"/>
                    <a:pt x="6144" y="10788"/>
                    <a:pt x="6144" y="10466"/>
                  </a:cubicBezTo>
                  <a:cubicBezTo>
                    <a:pt x="6144" y="10204"/>
                    <a:pt x="5965" y="9990"/>
                    <a:pt x="5727" y="9919"/>
                  </a:cubicBezTo>
                  <a:lnTo>
                    <a:pt x="5727" y="9026"/>
                  </a:lnTo>
                  <a:cubicBezTo>
                    <a:pt x="5903" y="9075"/>
                    <a:pt x="6080" y="9172"/>
                    <a:pt x="6269" y="9172"/>
                  </a:cubicBezTo>
                  <a:cubicBezTo>
                    <a:pt x="6310" y="9172"/>
                    <a:pt x="6352" y="9167"/>
                    <a:pt x="6394" y="9157"/>
                  </a:cubicBezTo>
                  <a:cubicBezTo>
                    <a:pt x="6715" y="9085"/>
                    <a:pt x="6894" y="8740"/>
                    <a:pt x="7073" y="8657"/>
                  </a:cubicBezTo>
                  <a:cubicBezTo>
                    <a:pt x="7323" y="8538"/>
                    <a:pt x="7799" y="8704"/>
                    <a:pt x="8049" y="8240"/>
                  </a:cubicBezTo>
                  <a:lnTo>
                    <a:pt x="8216" y="8407"/>
                  </a:lnTo>
                  <a:cubicBezTo>
                    <a:pt x="8245" y="8436"/>
                    <a:pt x="8287" y="8451"/>
                    <a:pt x="8329" y="8451"/>
                  </a:cubicBezTo>
                  <a:cubicBezTo>
                    <a:pt x="8370" y="8451"/>
                    <a:pt x="8412" y="8436"/>
                    <a:pt x="8442" y="8407"/>
                  </a:cubicBezTo>
                  <a:cubicBezTo>
                    <a:pt x="8501" y="8347"/>
                    <a:pt x="8501" y="8240"/>
                    <a:pt x="8442" y="8180"/>
                  </a:cubicBezTo>
                  <a:lnTo>
                    <a:pt x="8168" y="7907"/>
                  </a:lnTo>
                  <a:cubicBezTo>
                    <a:pt x="8239" y="7692"/>
                    <a:pt x="8275" y="7656"/>
                    <a:pt x="8513" y="7514"/>
                  </a:cubicBezTo>
                  <a:cubicBezTo>
                    <a:pt x="8942" y="7252"/>
                    <a:pt x="9013" y="7097"/>
                    <a:pt x="8942" y="6621"/>
                  </a:cubicBezTo>
                  <a:cubicBezTo>
                    <a:pt x="8894" y="6323"/>
                    <a:pt x="8918" y="6287"/>
                    <a:pt x="9073" y="6037"/>
                  </a:cubicBezTo>
                  <a:cubicBezTo>
                    <a:pt x="9156" y="5930"/>
                    <a:pt x="9216" y="5811"/>
                    <a:pt x="9240" y="5692"/>
                  </a:cubicBezTo>
                  <a:lnTo>
                    <a:pt x="9954" y="5692"/>
                  </a:lnTo>
                  <a:cubicBezTo>
                    <a:pt x="10025" y="5930"/>
                    <a:pt x="10240" y="6109"/>
                    <a:pt x="10502" y="6109"/>
                  </a:cubicBezTo>
                  <a:cubicBezTo>
                    <a:pt x="10835" y="6109"/>
                    <a:pt x="11085" y="5847"/>
                    <a:pt x="11085" y="5525"/>
                  </a:cubicBezTo>
                  <a:cubicBezTo>
                    <a:pt x="11085" y="5251"/>
                    <a:pt x="10823" y="4989"/>
                    <a:pt x="10502" y="4989"/>
                  </a:cubicBezTo>
                  <a:cubicBezTo>
                    <a:pt x="10240" y="4989"/>
                    <a:pt x="10025" y="5168"/>
                    <a:pt x="9954" y="5406"/>
                  </a:cubicBezTo>
                  <a:lnTo>
                    <a:pt x="9240" y="5406"/>
                  </a:lnTo>
                  <a:cubicBezTo>
                    <a:pt x="9156" y="5109"/>
                    <a:pt x="8978" y="4966"/>
                    <a:pt x="8930" y="4799"/>
                  </a:cubicBezTo>
                  <a:cubicBezTo>
                    <a:pt x="8882" y="4585"/>
                    <a:pt x="9049" y="4239"/>
                    <a:pt x="8894" y="3954"/>
                  </a:cubicBezTo>
                  <a:cubicBezTo>
                    <a:pt x="8763" y="3668"/>
                    <a:pt x="8382" y="3573"/>
                    <a:pt x="8263" y="3394"/>
                  </a:cubicBezTo>
                  <a:cubicBezTo>
                    <a:pt x="8216" y="3335"/>
                    <a:pt x="8180" y="3263"/>
                    <a:pt x="8156" y="3180"/>
                  </a:cubicBezTo>
                  <a:lnTo>
                    <a:pt x="9406" y="1930"/>
                  </a:lnTo>
                  <a:cubicBezTo>
                    <a:pt x="9513" y="1989"/>
                    <a:pt x="9632" y="2025"/>
                    <a:pt x="9752" y="2025"/>
                  </a:cubicBezTo>
                  <a:cubicBezTo>
                    <a:pt x="9930" y="2025"/>
                    <a:pt x="10109" y="1953"/>
                    <a:pt x="10228" y="1834"/>
                  </a:cubicBezTo>
                  <a:cubicBezTo>
                    <a:pt x="10490" y="1572"/>
                    <a:pt x="10490" y="1132"/>
                    <a:pt x="10228" y="870"/>
                  </a:cubicBezTo>
                  <a:cubicBezTo>
                    <a:pt x="10091" y="733"/>
                    <a:pt x="9915" y="665"/>
                    <a:pt x="9740" y="665"/>
                  </a:cubicBezTo>
                  <a:cubicBezTo>
                    <a:pt x="9564" y="665"/>
                    <a:pt x="9388" y="733"/>
                    <a:pt x="9251" y="870"/>
                  </a:cubicBezTo>
                  <a:cubicBezTo>
                    <a:pt x="9037" y="1096"/>
                    <a:pt x="9001" y="1430"/>
                    <a:pt x="9168" y="1691"/>
                  </a:cubicBezTo>
                  <a:lnTo>
                    <a:pt x="8025" y="2834"/>
                  </a:lnTo>
                  <a:cubicBezTo>
                    <a:pt x="7918" y="2644"/>
                    <a:pt x="7799" y="2537"/>
                    <a:pt x="7501" y="2489"/>
                  </a:cubicBezTo>
                  <a:cubicBezTo>
                    <a:pt x="7493" y="2488"/>
                    <a:pt x="7485" y="2488"/>
                    <a:pt x="7477" y="2488"/>
                  </a:cubicBezTo>
                  <a:cubicBezTo>
                    <a:pt x="7394" y="2488"/>
                    <a:pt x="7334" y="2545"/>
                    <a:pt x="7323" y="2632"/>
                  </a:cubicBezTo>
                  <a:cubicBezTo>
                    <a:pt x="7311" y="2715"/>
                    <a:pt x="7370" y="2787"/>
                    <a:pt x="7454" y="2811"/>
                  </a:cubicBezTo>
                  <a:cubicBezTo>
                    <a:pt x="7680" y="2834"/>
                    <a:pt x="7727" y="2906"/>
                    <a:pt x="7811" y="3192"/>
                  </a:cubicBezTo>
                  <a:cubicBezTo>
                    <a:pt x="7930" y="3549"/>
                    <a:pt x="7989" y="3644"/>
                    <a:pt x="8323" y="3835"/>
                  </a:cubicBezTo>
                  <a:cubicBezTo>
                    <a:pt x="8632" y="4025"/>
                    <a:pt x="8644" y="4061"/>
                    <a:pt x="8597" y="4418"/>
                  </a:cubicBezTo>
                  <a:cubicBezTo>
                    <a:pt x="8537" y="4799"/>
                    <a:pt x="8573" y="4906"/>
                    <a:pt x="8775" y="5216"/>
                  </a:cubicBezTo>
                  <a:cubicBezTo>
                    <a:pt x="8990" y="5525"/>
                    <a:pt x="8990" y="5573"/>
                    <a:pt x="8775" y="5871"/>
                  </a:cubicBezTo>
                  <a:cubicBezTo>
                    <a:pt x="8573" y="6180"/>
                    <a:pt x="8561" y="6287"/>
                    <a:pt x="8597" y="6668"/>
                  </a:cubicBezTo>
                  <a:cubicBezTo>
                    <a:pt x="8644" y="7025"/>
                    <a:pt x="8632" y="7061"/>
                    <a:pt x="8323" y="7252"/>
                  </a:cubicBezTo>
                  <a:cubicBezTo>
                    <a:pt x="7989" y="7442"/>
                    <a:pt x="7930" y="7537"/>
                    <a:pt x="7811" y="7895"/>
                  </a:cubicBezTo>
                  <a:cubicBezTo>
                    <a:pt x="7692" y="8240"/>
                    <a:pt x="7668" y="8264"/>
                    <a:pt x="7311" y="8299"/>
                  </a:cubicBezTo>
                  <a:cubicBezTo>
                    <a:pt x="6918" y="8323"/>
                    <a:pt x="6834" y="8383"/>
                    <a:pt x="6561" y="8657"/>
                  </a:cubicBezTo>
                  <a:cubicBezTo>
                    <a:pt x="6411" y="8813"/>
                    <a:pt x="6334" y="8876"/>
                    <a:pt x="6228" y="8876"/>
                  </a:cubicBezTo>
                  <a:cubicBezTo>
                    <a:pt x="6156" y="8876"/>
                    <a:pt x="6071" y="8847"/>
                    <a:pt x="5942" y="8799"/>
                  </a:cubicBezTo>
                  <a:cubicBezTo>
                    <a:pt x="5799" y="8752"/>
                    <a:pt x="5668" y="8692"/>
                    <a:pt x="5525" y="8692"/>
                  </a:cubicBezTo>
                  <a:cubicBezTo>
                    <a:pt x="5261" y="8692"/>
                    <a:pt x="4987" y="8875"/>
                    <a:pt x="4806" y="8875"/>
                  </a:cubicBezTo>
                  <a:cubicBezTo>
                    <a:pt x="4791" y="8875"/>
                    <a:pt x="4777" y="8874"/>
                    <a:pt x="4763" y="8871"/>
                  </a:cubicBezTo>
                  <a:cubicBezTo>
                    <a:pt x="4668" y="8859"/>
                    <a:pt x="4572" y="8752"/>
                    <a:pt x="4477" y="8657"/>
                  </a:cubicBezTo>
                  <a:cubicBezTo>
                    <a:pt x="4227" y="8383"/>
                    <a:pt x="4120" y="8323"/>
                    <a:pt x="3739" y="8299"/>
                  </a:cubicBezTo>
                  <a:cubicBezTo>
                    <a:pt x="3382" y="8264"/>
                    <a:pt x="3346" y="8240"/>
                    <a:pt x="3227" y="7895"/>
                  </a:cubicBezTo>
                  <a:cubicBezTo>
                    <a:pt x="3108" y="7537"/>
                    <a:pt x="3048" y="7442"/>
                    <a:pt x="2727" y="7252"/>
                  </a:cubicBezTo>
                  <a:cubicBezTo>
                    <a:pt x="2405" y="7061"/>
                    <a:pt x="2393" y="7025"/>
                    <a:pt x="2441" y="6668"/>
                  </a:cubicBezTo>
                  <a:cubicBezTo>
                    <a:pt x="2501" y="6287"/>
                    <a:pt x="2465" y="6180"/>
                    <a:pt x="2262" y="5871"/>
                  </a:cubicBezTo>
                  <a:cubicBezTo>
                    <a:pt x="2048" y="5561"/>
                    <a:pt x="2048" y="5513"/>
                    <a:pt x="2262" y="5216"/>
                  </a:cubicBezTo>
                  <a:cubicBezTo>
                    <a:pt x="2465" y="4906"/>
                    <a:pt x="2477" y="4799"/>
                    <a:pt x="2441" y="4418"/>
                  </a:cubicBezTo>
                  <a:cubicBezTo>
                    <a:pt x="2393" y="4061"/>
                    <a:pt x="2405" y="4025"/>
                    <a:pt x="2727" y="3835"/>
                  </a:cubicBezTo>
                  <a:cubicBezTo>
                    <a:pt x="2846" y="3763"/>
                    <a:pt x="2965" y="3680"/>
                    <a:pt x="3048" y="3585"/>
                  </a:cubicBezTo>
                  <a:cubicBezTo>
                    <a:pt x="3144" y="3477"/>
                    <a:pt x="3179" y="3323"/>
                    <a:pt x="3227" y="3192"/>
                  </a:cubicBezTo>
                  <a:cubicBezTo>
                    <a:pt x="3275" y="3061"/>
                    <a:pt x="3322" y="2942"/>
                    <a:pt x="3394" y="2882"/>
                  </a:cubicBezTo>
                  <a:cubicBezTo>
                    <a:pt x="3465" y="2823"/>
                    <a:pt x="3596" y="2799"/>
                    <a:pt x="3739" y="2787"/>
                  </a:cubicBezTo>
                  <a:cubicBezTo>
                    <a:pt x="4120" y="2763"/>
                    <a:pt x="4215" y="2703"/>
                    <a:pt x="4477" y="2430"/>
                  </a:cubicBezTo>
                  <a:cubicBezTo>
                    <a:pt x="4626" y="2273"/>
                    <a:pt x="4699" y="2210"/>
                    <a:pt x="4807" y="2210"/>
                  </a:cubicBezTo>
                  <a:cubicBezTo>
                    <a:pt x="4880" y="2210"/>
                    <a:pt x="4969" y="2239"/>
                    <a:pt x="5108" y="2287"/>
                  </a:cubicBezTo>
                  <a:cubicBezTo>
                    <a:pt x="5287" y="2352"/>
                    <a:pt x="5406" y="2385"/>
                    <a:pt x="5525" y="2385"/>
                  </a:cubicBezTo>
                  <a:cubicBezTo>
                    <a:pt x="5644" y="2385"/>
                    <a:pt x="5763" y="2352"/>
                    <a:pt x="5942" y="2287"/>
                  </a:cubicBezTo>
                  <a:cubicBezTo>
                    <a:pt x="6081" y="2233"/>
                    <a:pt x="6168" y="2206"/>
                    <a:pt x="6236" y="2206"/>
                  </a:cubicBezTo>
                  <a:cubicBezTo>
                    <a:pt x="6366" y="2206"/>
                    <a:pt x="6425" y="2306"/>
                    <a:pt x="6644" y="2525"/>
                  </a:cubicBezTo>
                  <a:cubicBezTo>
                    <a:pt x="6680" y="2555"/>
                    <a:pt x="6721" y="2570"/>
                    <a:pt x="6762" y="2570"/>
                  </a:cubicBezTo>
                  <a:cubicBezTo>
                    <a:pt x="6802" y="2570"/>
                    <a:pt x="6840" y="2555"/>
                    <a:pt x="6870" y="2525"/>
                  </a:cubicBezTo>
                  <a:cubicBezTo>
                    <a:pt x="6930" y="2465"/>
                    <a:pt x="6930" y="2358"/>
                    <a:pt x="6870" y="2299"/>
                  </a:cubicBezTo>
                  <a:lnTo>
                    <a:pt x="6787" y="2203"/>
                  </a:lnTo>
                  <a:cubicBezTo>
                    <a:pt x="6569" y="1978"/>
                    <a:pt x="6422" y="1886"/>
                    <a:pt x="6241" y="1886"/>
                  </a:cubicBezTo>
                  <a:cubicBezTo>
                    <a:pt x="6125" y="1886"/>
                    <a:pt x="5994" y="1924"/>
                    <a:pt x="5822" y="1989"/>
                  </a:cubicBezTo>
                  <a:cubicBezTo>
                    <a:pt x="5775" y="2001"/>
                    <a:pt x="5715" y="2013"/>
                    <a:pt x="5668" y="2025"/>
                  </a:cubicBezTo>
                  <a:lnTo>
                    <a:pt x="5668" y="1132"/>
                  </a:lnTo>
                  <a:cubicBezTo>
                    <a:pt x="5906" y="1060"/>
                    <a:pt x="6084" y="858"/>
                    <a:pt x="6084" y="584"/>
                  </a:cubicBezTo>
                  <a:cubicBezTo>
                    <a:pt x="6084" y="263"/>
                    <a:pt x="5822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5" name="Google Shape;9583;p68"/>
            <p:cNvSpPr/>
            <p:nvPr/>
          </p:nvSpPr>
          <p:spPr>
            <a:xfrm>
              <a:off x="6938984" y="3622042"/>
              <a:ext cx="53899" cy="51605"/>
            </a:xfrm>
            <a:custGeom>
              <a:avLst/>
              <a:gdLst/>
              <a:ahLst/>
              <a:cxnLst/>
              <a:rect l="l" t="t" r="r" b="b"/>
              <a:pathLst>
                <a:path w="1692" h="1620" extrusionOk="0">
                  <a:moveTo>
                    <a:pt x="919" y="548"/>
                  </a:moveTo>
                  <a:cubicBezTo>
                    <a:pt x="1015" y="548"/>
                    <a:pt x="1114" y="587"/>
                    <a:pt x="1191" y="665"/>
                  </a:cubicBezTo>
                  <a:cubicBezTo>
                    <a:pt x="1334" y="796"/>
                    <a:pt x="1334" y="1046"/>
                    <a:pt x="1191" y="1200"/>
                  </a:cubicBezTo>
                  <a:cubicBezTo>
                    <a:pt x="1114" y="1272"/>
                    <a:pt x="1015" y="1307"/>
                    <a:pt x="919" y="1307"/>
                  </a:cubicBezTo>
                  <a:cubicBezTo>
                    <a:pt x="822" y="1307"/>
                    <a:pt x="727" y="1272"/>
                    <a:pt x="655" y="1200"/>
                  </a:cubicBezTo>
                  <a:cubicBezTo>
                    <a:pt x="500" y="1046"/>
                    <a:pt x="500" y="807"/>
                    <a:pt x="655" y="665"/>
                  </a:cubicBezTo>
                  <a:cubicBezTo>
                    <a:pt x="727" y="587"/>
                    <a:pt x="822" y="548"/>
                    <a:pt x="919" y="548"/>
                  </a:cubicBezTo>
                  <a:close/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34" y="557"/>
                  </a:lnTo>
                  <a:cubicBezTo>
                    <a:pt x="179" y="819"/>
                    <a:pt x="191" y="1177"/>
                    <a:pt x="429" y="1415"/>
                  </a:cubicBezTo>
                  <a:cubicBezTo>
                    <a:pt x="560" y="1552"/>
                    <a:pt x="739" y="1620"/>
                    <a:pt x="920" y="1620"/>
                  </a:cubicBezTo>
                  <a:cubicBezTo>
                    <a:pt x="1102" y="1620"/>
                    <a:pt x="1286" y="1552"/>
                    <a:pt x="1429" y="1415"/>
                  </a:cubicBezTo>
                  <a:cubicBezTo>
                    <a:pt x="1691" y="1153"/>
                    <a:pt x="1691" y="700"/>
                    <a:pt x="1429" y="415"/>
                  </a:cubicBezTo>
                  <a:cubicBezTo>
                    <a:pt x="1294" y="286"/>
                    <a:pt x="1120" y="223"/>
                    <a:pt x="945" y="223"/>
                  </a:cubicBezTo>
                  <a:cubicBezTo>
                    <a:pt x="812" y="223"/>
                    <a:pt x="678" y="259"/>
                    <a:pt x="560" y="331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סימן ''אסור'' 5"/>
          <p:cNvSpPr/>
          <p:nvPr/>
        </p:nvSpPr>
        <p:spPr>
          <a:xfrm>
            <a:off x="1962682" y="1415518"/>
            <a:ext cx="665160" cy="692004"/>
          </a:xfrm>
          <a:prstGeom prst="noSmoking">
            <a:avLst>
              <a:gd name="adj" fmla="val 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66" name="Google Shape;10844;p70"/>
          <p:cNvGrpSpPr/>
          <p:nvPr/>
        </p:nvGrpSpPr>
        <p:grpSpPr>
          <a:xfrm>
            <a:off x="4994622" y="1397552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9" name="מלבן 8"/>
          <p:cNvSpPr/>
          <p:nvPr/>
        </p:nvSpPr>
        <p:spPr>
          <a:xfrm>
            <a:off x="462709" y="1410053"/>
            <a:ext cx="10884756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200" b="1" dirty="0"/>
              <a:t>איך זה משפיע על הצוות?	</a:t>
            </a:r>
          </a:p>
          <a:p>
            <a:pPr lvl="1"/>
            <a:r>
              <a:rPr lang="he-IL" sz="2200" dirty="0"/>
              <a:t>הצוות המטפל יעבוד במהלך כל המשמרת עם מסכה </a:t>
            </a:r>
            <a:r>
              <a:rPr lang="he-IL" sz="2200" dirty="0" smtClean="0"/>
              <a:t>כירורגית.</a:t>
            </a:r>
          </a:p>
          <a:p>
            <a:pPr lvl="1"/>
            <a:endParaRPr lang="he-IL" sz="2200" dirty="0"/>
          </a:p>
          <a:p>
            <a:endParaRPr lang="he-IL" sz="1200" b="1" dirty="0" smtClean="0"/>
          </a:p>
          <a:p>
            <a:r>
              <a:rPr lang="he-IL" sz="2200" b="1" dirty="0" smtClean="0"/>
              <a:t>בגדי </a:t>
            </a:r>
            <a:r>
              <a:rPr lang="he-IL" sz="2200" b="1" dirty="0"/>
              <a:t>עבודה: </a:t>
            </a:r>
            <a:endParaRPr lang="he-IL" sz="2200" b="1" dirty="0" smtClean="0"/>
          </a:p>
          <a:p>
            <a:endParaRPr lang="he-IL" sz="100" b="1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he-IL" sz="2200" dirty="0"/>
              <a:t>הצוות יעבוד אך ורק בבגדי עבודה מלאים: מדים נקיים שיוחלפו מדי יום.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he-IL" sz="2200" dirty="0"/>
              <a:t>במידה ויש כיסוי ראש גם הוא יוחלף מדי יום.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he-IL" sz="2200" dirty="0"/>
              <a:t>אסור לצאת משטח המוסד עם המדים מלבד למטרות עבודה כגון ליווי מטופל לטיפול במוסד אחר.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he-IL" sz="2200" dirty="0"/>
              <a:t>במידה ואין בגדי עבודה מלאים (מדים), איש צוות יגיע עם סט בגדים נוסף, יחליף בגדים עם הגעתו לעבודה, ויחליף שוב בסוף המשמרת.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he-IL" sz="2200" dirty="0"/>
              <a:t>בגדים בשימוש בעבודה יארזו בשקית ניילון סגור ויכובסו מדי יום.</a:t>
            </a:r>
          </a:p>
          <a:p>
            <a:pPr lvl="1"/>
            <a:endParaRPr lang="he-IL" sz="1400" dirty="0"/>
          </a:p>
          <a:p>
            <a:pPr algn="ctr"/>
            <a:r>
              <a:rPr lang="he-IL" sz="2400" b="1" dirty="0">
                <a:solidFill>
                  <a:srgbClr val="C00000"/>
                </a:solidFill>
              </a:rPr>
              <a:t>עובד חולה לא יגיע למקום העבודה!</a:t>
            </a:r>
          </a:p>
          <a:p>
            <a:pPr lvl="1">
              <a:spcAft>
                <a:spcPts val="1200"/>
              </a:spcAft>
            </a:pPr>
            <a:r>
              <a:rPr lang="he-IL" sz="2200" dirty="0"/>
              <a:t> </a:t>
            </a:r>
          </a:p>
        </p:txBody>
      </p:sp>
      <p:grpSp>
        <p:nvGrpSpPr>
          <p:cNvPr id="80" name="Google Shape;10618;p69"/>
          <p:cNvGrpSpPr/>
          <p:nvPr/>
        </p:nvGrpSpPr>
        <p:grpSpPr>
          <a:xfrm>
            <a:off x="11062995" y="55039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81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2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3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4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pic>
        <p:nvPicPr>
          <p:cNvPr id="40" name="תמונה 3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01846">
            <a:off x="10926092" y="1856497"/>
            <a:ext cx="695144" cy="502049"/>
          </a:xfrm>
          <a:prstGeom prst="rect">
            <a:avLst/>
          </a:prstGeom>
        </p:spPr>
      </p:pic>
      <p:grpSp>
        <p:nvGrpSpPr>
          <p:cNvPr id="3" name="קבוצה 2"/>
          <p:cNvGrpSpPr/>
          <p:nvPr/>
        </p:nvGrpSpPr>
        <p:grpSpPr>
          <a:xfrm>
            <a:off x="10291253" y="2916794"/>
            <a:ext cx="1311650" cy="2241694"/>
            <a:chOff x="10291253" y="2916794"/>
            <a:chExt cx="1311650" cy="2241694"/>
          </a:xfrm>
        </p:grpSpPr>
        <p:pic>
          <p:nvPicPr>
            <p:cNvPr id="38" name="תמונה 3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0" b="96550" l="48200" r="90000">
                          <a14:foregroundMark x1="73900" y1="90950" x2="76600" y2="83700"/>
                          <a14:foregroundMark x1="82767" y1="91300" x2="80633" y2="83900"/>
                          <a14:foregroundMark x1="57233" y1="8600" x2="60167" y2="58050"/>
                          <a14:foregroundMark x1="56467" y1="52500" x2="54200" y2="91150"/>
                          <a14:foregroundMark x1="59833" y1="59900" x2="60400" y2="91800"/>
                          <a14:foregroundMark x1="62633" y1="91150" x2="64900" y2="91300"/>
                          <a14:foregroundMark x1="65667" y1="92000" x2="62633" y2="89100"/>
                          <a14:foregroundMark x1="49600" y1="92300" x2="52400" y2="894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5708" r="33348"/>
            <a:stretch/>
          </p:blipFill>
          <p:spPr>
            <a:xfrm>
              <a:off x="10291253" y="2916794"/>
              <a:ext cx="704268" cy="2241694"/>
            </a:xfrm>
            <a:prstGeom prst="rect">
              <a:avLst/>
            </a:prstGeom>
          </p:spPr>
        </p:pic>
        <p:pic>
          <p:nvPicPr>
            <p:cNvPr id="7" name="תמונה 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11333" y="3170918"/>
              <a:ext cx="435540" cy="1833449"/>
            </a:xfrm>
            <a:prstGeom prst="rect">
              <a:avLst/>
            </a:prstGeom>
          </p:spPr>
        </p:pic>
        <p:pic>
          <p:nvPicPr>
            <p:cNvPr id="2" name="תמונה 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00" b="96550" l="48200" r="90000">
                          <a14:foregroundMark x1="73900" y1="90950" x2="76600" y2="83700"/>
                          <a14:foregroundMark x1="82767" y1="91300" x2="80633" y2="83900"/>
                          <a14:foregroundMark x1="57233" y1="8600" x2="60167" y2="58050"/>
                          <a14:foregroundMark x1="56467" y1="52500" x2="54200" y2="91150"/>
                          <a14:foregroundMark x1="59833" y1="59900" x2="60400" y2="91800"/>
                          <a14:foregroundMark x1="62633" y1="91150" x2="64900" y2="91300"/>
                          <a14:foregroundMark x1="65667" y1="92000" x2="62633" y2="89100"/>
                          <a14:foregroundMark x1="49600" y1="92300" x2="52400" y2="894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6882" r="9073"/>
            <a:stretch/>
          </p:blipFill>
          <p:spPr>
            <a:xfrm>
              <a:off x="10837706" y="3026891"/>
              <a:ext cx="765197" cy="2121501"/>
            </a:xfrm>
            <a:prstGeom prst="rect">
              <a:avLst/>
            </a:prstGeom>
          </p:spPr>
        </p:pic>
      </p:grpSp>
      <p:sp>
        <p:nvSpPr>
          <p:cNvPr id="8" name="עוגה 7"/>
          <p:cNvSpPr/>
          <p:nvPr/>
        </p:nvSpPr>
        <p:spPr>
          <a:xfrm>
            <a:off x="10625538" y="3250807"/>
            <a:ext cx="141299" cy="181087"/>
          </a:xfrm>
          <a:prstGeom prst="pie">
            <a:avLst>
              <a:gd name="adj1" fmla="val 0"/>
              <a:gd name="adj2" fmla="val 108225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42" name="עוגה 41"/>
          <p:cNvSpPr/>
          <p:nvPr/>
        </p:nvSpPr>
        <p:spPr>
          <a:xfrm>
            <a:off x="11132131" y="3250807"/>
            <a:ext cx="166278" cy="181087"/>
          </a:xfrm>
          <a:prstGeom prst="pie">
            <a:avLst>
              <a:gd name="adj1" fmla="val 0"/>
              <a:gd name="adj2" fmla="val 108225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9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צורה חופשית 73"/>
          <p:cNvSpPr/>
          <p:nvPr/>
        </p:nvSpPr>
        <p:spPr>
          <a:xfrm>
            <a:off x="3506254" y="464644"/>
            <a:ext cx="8318284" cy="770742"/>
          </a:xfrm>
          <a:custGeom>
            <a:avLst/>
            <a:gdLst>
              <a:gd name="connsiteX0" fmla="*/ 349982 w 8318284"/>
              <a:gd name="connsiteY0" fmla="*/ 0 h 699964"/>
              <a:gd name="connsiteX1" fmla="*/ 8318284 w 8318284"/>
              <a:gd name="connsiteY1" fmla="*/ 0 h 699964"/>
              <a:gd name="connsiteX2" fmla="*/ 8318284 w 8318284"/>
              <a:gd name="connsiteY2" fmla="*/ 699964 h 699964"/>
              <a:gd name="connsiteX3" fmla="*/ 349982 w 8318284"/>
              <a:gd name="connsiteY3" fmla="*/ 699964 h 699964"/>
              <a:gd name="connsiteX4" fmla="*/ 0 w 8318284"/>
              <a:gd name="connsiteY4" fmla="*/ 349982 h 699964"/>
              <a:gd name="connsiteX5" fmla="*/ 349982 w 8318284"/>
              <a:gd name="connsiteY5" fmla="*/ 0 h 69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8284" h="699964">
                <a:moveTo>
                  <a:pt x="349982" y="0"/>
                </a:moveTo>
                <a:lnTo>
                  <a:pt x="8318284" y="0"/>
                </a:lnTo>
                <a:lnTo>
                  <a:pt x="8318284" y="699964"/>
                </a:lnTo>
                <a:lnTo>
                  <a:pt x="349982" y="699964"/>
                </a:lnTo>
                <a:cubicBezTo>
                  <a:pt x="156692" y="699964"/>
                  <a:pt x="0" y="543272"/>
                  <a:pt x="0" y="349982"/>
                </a:cubicBezTo>
                <a:cubicBezTo>
                  <a:pt x="0" y="156692"/>
                  <a:pt x="156692" y="0"/>
                  <a:pt x="349982" y="0"/>
                </a:cubicBezTo>
                <a:close/>
              </a:path>
            </a:pathLst>
          </a:custGeom>
          <a:gradFill flip="none" rotWithShape="1">
            <a:gsLst>
              <a:gs pos="0">
                <a:srgbClr val="DB6216"/>
              </a:gs>
              <a:gs pos="97000">
                <a:srgbClr val="FAC9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3495675" y="492112"/>
            <a:ext cx="746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</a:rPr>
              <a:t>שלב ב' </a:t>
            </a:r>
            <a:r>
              <a:rPr lang="en-IL" sz="4000" b="1" dirty="0">
                <a:solidFill>
                  <a:schemeClr val="bg1"/>
                </a:solidFill>
              </a:rPr>
              <a:t>–</a:t>
            </a:r>
            <a:r>
              <a:rPr lang="he-IL" sz="4000" b="1" dirty="0">
                <a:solidFill>
                  <a:schemeClr val="bg1"/>
                </a:solidFill>
              </a:rPr>
              <a:t> הכרזת פנדמיה</a:t>
            </a:r>
            <a:endParaRPr lang="he-IL" sz="3600" dirty="0">
              <a:solidFill>
                <a:schemeClr val="bg1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24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55" name="Google Shape;10618;p69"/>
          <p:cNvGrpSpPr/>
          <p:nvPr/>
        </p:nvGrpSpPr>
        <p:grpSpPr>
          <a:xfrm>
            <a:off x="7781329" y="143961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6" name="Google Shape;10844;p70"/>
          <p:cNvGrpSpPr/>
          <p:nvPr/>
        </p:nvGrpSpPr>
        <p:grpSpPr>
          <a:xfrm>
            <a:off x="4994622" y="1397552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9" name="מלבן 8"/>
          <p:cNvSpPr/>
          <p:nvPr/>
        </p:nvSpPr>
        <p:spPr>
          <a:xfrm>
            <a:off x="1379538" y="1415110"/>
            <a:ext cx="10066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b="1" dirty="0"/>
              <a:t>תרשימי זרימת דיווחים באירוע זיהוי תסמיני חולה במוסד:</a:t>
            </a:r>
          </a:p>
          <a:p>
            <a:pPr lvl="1">
              <a:spcAft>
                <a:spcPts val="1200"/>
              </a:spcAft>
            </a:pPr>
            <a:r>
              <a:rPr lang="he-IL" sz="2400" b="1" dirty="0"/>
              <a:t> </a:t>
            </a:r>
          </a:p>
        </p:txBody>
      </p:sp>
      <p:grpSp>
        <p:nvGrpSpPr>
          <p:cNvPr id="80" name="Google Shape;10618;p69"/>
          <p:cNvGrpSpPr/>
          <p:nvPr/>
        </p:nvGrpSpPr>
        <p:grpSpPr>
          <a:xfrm>
            <a:off x="11062995" y="55039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81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2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3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4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35" name="Google Shape;7813;p63"/>
          <p:cNvGrpSpPr/>
          <p:nvPr/>
        </p:nvGrpSpPr>
        <p:grpSpPr>
          <a:xfrm>
            <a:off x="1805949" y="2016230"/>
            <a:ext cx="9718011" cy="3702353"/>
            <a:chOff x="631089" y="2663779"/>
            <a:chExt cx="1837664" cy="700109"/>
          </a:xfrm>
          <a:solidFill>
            <a:schemeClr val="accent4">
              <a:lumMod val="40000"/>
              <a:lumOff val="60000"/>
            </a:schemeClr>
          </a:solidFill>
        </p:grpSpPr>
        <p:cxnSp>
          <p:nvCxnSpPr>
            <p:cNvPr id="37" name="Google Shape;7817;p63"/>
            <p:cNvCxnSpPr>
              <a:stCxn id="47" idx="0"/>
              <a:endCxn id="48" idx="2"/>
            </p:cNvCxnSpPr>
            <p:nvPr/>
          </p:nvCxnSpPr>
          <p:spPr>
            <a:xfrm rot="5400000" flipH="1" flipV="1">
              <a:off x="1164011" y="2494821"/>
              <a:ext cx="50379" cy="638496"/>
            </a:xfrm>
            <a:prstGeom prst="bentConnector3">
              <a:avLst>
                <a:gd name="adj1" fmla="val 215010"/>
              </a:avLst>
            </a:prstGeom>
            <a:grp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" name="Google Shape;7823;p63"/>
            <p:cNvCxnSpPr>
              <a:stCxn id="46" idx="2"/>
              <a:endCxn id="45" idx="0"/>
            </p:cNvCxnSpPr>
            <p:nvPr/>
          </p:nvCxnSpPr>
          <p:spPr>
            <a:xfrm rot="16200000" flipH="1">
              <a:off x="1630393" y="2836824"/>
              <a:ext cx="77040" cy="320929"/>
            </a:xfrm>
            <a:prstGeom prst="bentConnector3">
              <a:avLst>
                <a:gd name="adj1" fmla="val 50000"/>
              </a:avLst>
            </a:prstGeom>
            <a:grp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" name="Google Shape;7825;p63"/>
            <p:cNvCxnSpPr>
              <a:stCxn id="44" idx="0"/>
              <a:endCxn id="46" idx="2"/>
            </p:cNvCxnSpPr>
            <p:nvPr/>
          </p:nvCxnSpPr>
          <p:spPr>
            <a:xfrm rot="5400000" flipH="1" flipV="1">
              <a:off x="1323013" y="2844728"/>
              <a:ext cx="71394" cy="299477"/>
            </a:xfrm>
            <a:prstGeom prst="bentConnector3">
              <a:avLst>
                <a:gd name="adj1" fmla="val 47082"/>
              </a:avLst>
            </a:prstGeom>
            <a:grp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" name="Google Shape;7820;p63"/>
            <p:cNvSpPr/>
            <p:nvPr/>
          </p:nvSpPr>
          <p:spPr>
            <a:xfrm>
              <a:off x="1992224" y="3238788"/>
              <a:ext cx="476529" cy="125100"/>
            </a:xfrm>
            <a:prstGeom prst="roundRect">
              <a:avLst>
                <a:gd name="adj" fmla="val 50000"/>
              </a:avLst>
            </a:prstGeom>
            <a:grp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he-IL" sz="2000" dirty="0"/>
                <a:t>הזמנת בדיקות</a:t>
              </a:r>
              <a:endParaRPr sz="2000" dirty="0"/>
            </a:p>
          </p:txBody>
        </p:sp>
        <p:sp>
          <p:nvSpPr>
            <p:cNvPr id="44" name="Google Shape;7826;p63"/>
            <p:cNvSpPr/>
            <p:nvPr/>
          </p:nvSpPr>
          <p:spPr>
            <a:xfrm>
              <a:off x="994534" y="3032246"/>
              <a:ext cx="428876" cy="125100"/>
            </a:xfrm>
            <a:prstGeom prst="roundRect">
              <a:avLst>
                <a:gd name="adj" fmla="val 50000"/>
              </a:avLst>
            </a:prstGeom>
            <a:grp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he-IL" sz="2000" dirty="0"/>
                <a:t>דיווח </a:t>
              </a:r>
              <a:r>
                <a:rPr lang="he-IL" sz="2000" dirty="0" err="1" smtClean="0"/>
                <a:t>לגריאטר</a:t>
              </a:r>
              <a:r>
                <a:rPr lang="he-IL" sz="2000" dirty="0" smtClean="0"/>
                <a:t>/ </a:t>
              </a:r>
              <a:r>
                <a:rPr lang="he-IL" sz="2000" dirty="0"/>
                <a:t>לרופא המחוזי</a:t>
              </a:r>
              <a:endParaRPr sz="2000" dirty="0"/>
            </a:p>
          </p:txBody>
        </p:sp>
        <p:sp>
          <p:nvSpPr>
            <p:cNvPr id="45" name="Google Shape;7824;p63"/>
            <p:cNvSpPr/>
            <p:nvPr/>
          </p:nvSpPr>
          <p:spPr>
            <a:xfrm>
              <a:off x="1596275" y="3035809"/>
              <a:ext cx="466206" cy="125100"/>
            </a:xfrm>
            <a:prstGeom prst="roundRect">
              <a:avLst>
                <a:gd name="adj" fmla="val 50000"/>
              </a:avLst>
            </a:prstGeom>
            <a:grp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he-IL" sz="2000" dirty="0"/>
                <a:t>דיווח </a:t>
              </a:r>
              <a:r>
                <a:rPr lang="he-IL" sz="2000" dirty="0" smtClean="0"/>
                <a:t>למנהל/ת </a:t>
              </a:r>
              <a:r>
                <a:rPr lang="he-IL" sz="2000" dirty="0"/>
                <a:t>המוסד</a:t>
              </a:r>
              <a:endParaRPr sz="2000" dirty="0"/>
            </a:p>
          </p:txBody>
        </p:sp>
        <p:sp>
          <p:nvSpPr>
            <p:cNvPr id="46" name="Google Shape;7816;p63"/>
            <p:cNvSpPr/>
            <p:nvPr/>
          </p:nvSpPr>
          <p:spPr>
            <a:xfrm>
              <a:off x="1256569" y="2833669"/>
              <a:ext cx="503759" cy="125100"/>
            </a:xfrm>
            <a:prstGeom prst="roundRect">
              <a:avLst>
                <a:gd name="adj" fmla="val 50000"/>
              </a:avLst>
            </a:prstGeom>
            <a:grp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he-IL" sz="2000" dirty="0"/>
                <a:t>דיווח </a:t>
              </a:r>
              <a:r>
                <a:rPr lang="he-IL" sz="2000" dirty="0" smtClean="0"/>
                <a:t>לאח/</a:t>
              </a:r>
              <a:r>
                <a:rPr lang="he-IL" sz="2000" dirty="0" err="1" smtClean="0"/>
                <a:t>ות</a:t>
              </a:r>
              <a:r>
                <a:rPr lang="he-IL" sz="2000" dirty="0" smtClean="0"/>
                <a:t> ראשי/ת</a:t>
              </a:r>
              <a:endParaRPr sz="2000" dirty="0"/>
            </a:p>
          </p:txBody>
        </p:sp>
        <p:sp>
          <p:nvSpPr>
            <p:cNvPr id="47" name="Google Shape;7818;p63"/>
            <p:cNvSpPr/>
            <p:nvPr/>
          </p:nvSpPr>
          <p:spPr>
            <a:xfrm>
              <a:off x="631089" y="2839258"/>
              <a:ext cx="477727" cy="125100"/>
            </a:xfrm>
            <a:prstGeom prst="roundRect">
              <a:avLst>
                <a:gd name="adj" fmla="val 50000"/>
              </a:avLst>
            </a:prstGeom>
            <a:grp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he-IL" sz="2000" dirty="0"/>
                <a:t>הפרדה מידית משאר הדיירים והעברה לבידוד</a:t>
              </a:r>
              <a:endParaRPr sz="2000" dirty="0"/>
            </a:p>
          </p:txBody>
        </p:sp>
        <p:sp>
          <p:nvSpPr>
            <p:cNvPr id="48" name="Google Shape;7815;p63"/>
            <p:cNvSpPr/>
            <p:nvPr/>
          </p:nvSpPr>
          <p:spPr>
            <a:xfrm>
              <a:off x="1256569" y="2663779"/>
              <a:ext cx="503759" cy="125100"/>
            </a:xfrm>
            <a:prstGeom prst="roundRect">
              <a:avLst>
                <a:gd name="adj" fmla="val 50000"/>
              </a:avLst>
            </a:prstGeom>
            <a:grp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he-IL" sz="2000" dirty="0"/>
                <a:t>זיהוי תסמיני מחלה </a:t>
              </a:r>
              <a:r>
                <a:rPr lang="en-US" sz="2000" dirty="0"/>
                <a:t/>
              </a:r>
              <a:br>
                <a:rPr lang="en-US" sz="2000" dirty="0"/>
              </a:br>
              <a:r>
                <a:rPr lang="he-IL" sz="2000" dirty="0"/>
                <a:t>ע"י עובד בצוות הרפואי</a:t>
              </a:r>
              <a:endParaRPr sz="2000" dirty="0"/>
            </a:p>
          </p:txBody>
        </p:sp>
      </p:grpSp>
      <p:cxnSp>
        <p:nvCxnSpPr>
          <p:cNvPr id="10" name="מחבר ישר 9"/>
          <p:cNvCxnSpPr>
            <a:stCxn id="48" idx="2"/>
            <a:endCxn id="46" idx="0"/>
          </p:cNvCxnSpPr>
          <p:nvPr/>
        </p:nvCxnSpPr>
        <p:spPr>
          <a:xfrm>
            <a:off x="6445642" y="2677791"/>
            <a:ext cx="0" cy="2368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Google Shape;7823;p63"/>
          <p:cNvCxnSpPr/>
          <p:nvPr/>
        </p:nvCxnSpPr>
        <p:spPr>
          <a:xfrm rot="16200000" flipH="1">
            <a:off x="8802164" y="4007254"/>
            <a:ext cx="396392" cy="1703148"/>
          </a:xfrm>
          <a:prstGeom prst="bentConnector3">
            <a:avLst>
              <a:gd name="adj1" fmla="val 50000"/>
            </a:avLst>
          </a:prstGeom>
          <a:solidFill>
            <a:schemeClr val="bg1">
              <a:lumMod val="95000"/>
            </a:schemeClr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" name="Google Shape;7820;p63"/>
          <p:cNvSpPr/>
          <p:nvPr/>
        </p:nvSpPr>
        <p:spPr>
          <a:xfrm>
            <a:off x="5113638" y="5069199"/>
            <a:ext cx="2520000" cy="66156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he-IL" sz="2000" dirty="0"/>
              <a:t>דיווח למפקח המחוזי  משרד הבריאות</a:t>
            </a:r>
            <a:endParaRPr sz="2000" dirty="0"/>
          </a:p>
        </p:txBody>
      </p:sp>
      <p:cxnSp>
        <p:nvCxnSpPr>
          <p:cNvPr id="77" name="Google Shape;7823;p63"/>
          <p:cNvCxnSpPr>
            <a:endCxn id="76" idx="0"/>
          </p:cNvCxnSpPr>
          <p:nvPr/>
        </p:nvCxnSpPr>
        <p:spPr>
          <a:xfrm rot="10800000" flipV="1">
            <a:off x="6373639" y="4858827"/>
            <a:ext cx="1775155" cy="210372"/>
          </a:xfrm>
          <a:prstGeom prst="bentConnector2">
            <a:avLst/>
          </a:prstGeom>
          <a:solidFill>
            <a:schemeClr val="bg1">
              <a:lumMod val="95000"/>
            </a:schemeClr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2512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תמונה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6086389" y="1153975"/>
            <a:ext cx="2839248" cy="4349025"/>
          </a:xfrm>
          <a:prstGeom prst="rect">
            <a:avLst/>
          </a:prstGeom>
        </p:spPr>
      </p:pic>
      <p:pic>
        <p:nvPicPr>
          <p:cNvPr id="35" name="תמונה 3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194941" y="1180856"/>
            <a:ext cx="2837369" cy="4349025"/>
          </a:xfrm>
          <a:prstGeom prst="rect">
            <a:avLst/>
          </a:prstGeom>
        </p:spPr>
      </p:pic>
      <p:pic>
        <p:nvPicPr>
          <p:cNvPr id="36" name="תמונה 3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80545" y="1123145"/>
            <a:ext cx="2742467" cy="434902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8891326" y="1162775"/>
            <a:ext cx="2859396" cy="4349025"/>
          </a:xfrm>
          <a:prstGeom prst="rect">
            <a:avLst/>
          </a:prstGeom>
        </p:spPr>
      </p:pic>
      <p:sp>
        <p:nvSpPr>
          <p:cNvPr id="13" name="מלבן 12"/>
          <p:cNvSpPr/>
          <p:nvPr/>
        </p:nvSpPr>
        <p:spPr>
          <a:xfrm>
            <a:off x="0" y="454012"/>
            <a:ext cx="12186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האירוע מחולק ל-4 שלבים</a:t>
            </a:r>
            <a:endParaRPr lang="he-IL" sz="3600" dirty="0">
              <a:solidFill>
                <a:srgbClr val="302A75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25</a:t>
            </a:fld>
            <a:endParaRPr lang="he-IL"/>
          </a:p>
        </p:txBody>
      </p:sp>
      <p:sp>
        <p:nvSpPr>
          <p:cNvPr id="31" name="מלבן 30"/>
          <p:cNvSpPr/>
          <p:nvPr/>
        </p:nvSpPr>
        <p:spPr>
          <a:xfrm>
            <a:off x="744878" y="5511804"/>
            <a:ext cx="107752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dirty="0"/>
              <a:t>*מי שמחליט על המעבר משלב לשלב זה </a:t>
            </a:r>
            <a:r>
              <a:rPr lang="he-IL" sz="2200" dirty="0" smtClean="0"/>
              <a:t>מנהל/ת </a:t>
            </a:r>
            <a:r>
              <a:rPr lang="he-IL" sz="2200" dirty="0"/>
              <a:t>המוסד ובהתאם להערכת המצב הלאומית.</a:t>
            </a:r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17" name="קבוצה 16"/>
          <p:cNvGrpSpPr/>
          <p:nvPr/>
        </p:nvGrpSpPr>
        <p:grpSpPr>
          <a:xfrm>
            <a:off x="6175283" y="2373030"/>
            <a:ext cx="2442998" cy="2805084"/>
            <a:chOff x="6175283" y="2373030"/>
            <a:chExt cx="2442998" cy="2805084"/>
          </a:xfrm>
          <a:noFill/>
        </p:grpSpPr>
        <p:sp>
          <p:nvSpPr>
            <p:cNvPr id="26" name="מלבן 25"/>
            <p:cNvSpPr/>
            <p:nvPr/>
          </p:nvSpPr>
          <p:spPr>
            <a:xfrm>
              <a:off x="6175283" y="3173972"/>
              <a:ext cx="2386840" cy="2004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r>
                <a:rPr lang="he-IL" b="1" dirty="0">
                  <a:solidFill>
                    <a:schemeClr val="tx1"/>
                  </a:solidFill>
                </a:rPr>
                <a:t>מעבר משגרה לחרום ופעולה למניעת תחלואה במוסד - </a:t>
              </a:r>
              <a:r>
                <a:rPr lang="he-IL" sz="2000" dirty="0">
                  <a:solidFill>
                    <a:schemeClr val="tx1"/>
                  </a:solidFill>
                </a:rPr>
                <a:t>כתוצאה מחשש להידבקות דיירים או כתוצאה מהפיכת עיר </a:t>
              </a:r>
              <a:r>
                <a:rPr lang="en-US" sz="2000" dirty="0">
                  <a:solidFill>
                    <a:schemeClr val="tx1"/>
                  </a:solidFill>
                </a:rPr>
                <a:t/>
              </a:r>
              <a:br>
                <a:rPr lang="en-US" sz="2000" dirty="0">
                  <a:solidFill>
                    <a:schemeClr val="tx1"/>
                  </a:solidFill>
                </a:rPr>
              </a:br>
              <a:r>
                <a:rPr lang="he-IL" sz="2000" dirty="0">
                  <a:solidFill>
                    <a:schemeClr val="tx1"/>
                  </a:solidFill>
                </a:rPr>
                <a:t>או שכונה ל"אדומה".</a:t>
              </a:r>
            </a:p>
            <a:p>
              <a:endParaRPr lang="he-IL" sz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מלבן 26"/>
            <p:cNvSpPr/>
            <p:nvPr/>
          </p:nvSpPr>
          <p:spPr>
            <a:xfrm>
              <a:off x="6229361" y="2373030"/>
              <a:ext cx="2388920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ב'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הכרזת פנדמיה</a:t>
              </a:r>
            </a:p>
          </p:txBody>
        </p:sp>
      </p:grpSp>
      <p:grpSp>
        <p:nvGrpSpPr>
          <p:cNvPr id="16" name="קבוצה 15"/>
          <p:cNvGrpSpPr/>
          <p:nvPr/>
        </p:nvGrpSpPr>
        <p:grpSpPr>
          <a:xfrm>
            <a:off x="9058174" y="2379625"/>
            <a:ext cx="2369518" cy="1770338"/>
            <a:chOff x="8994097" y="2362638"/>
            <a:chExt cx="2369518" cy="1770338"/>
          </a:xfrm>
        </p:grpSpPr>
        <p:sp>
          <p:nvSpPr>
            <p:cNvPr id="4" name="מלבן 3"/>
            <p:cNvSpPr/>
            <p:nvPr/>
          </p:nvSpPr>
          <p:spPr>
            <a:xfrm>
              <a:off x="8994097" y="3232371"/>
              <a:ext cx="2369518" cy="900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e-IL" sz="2000" dirty="0">
                  <a:solidFill>
                    <a:schemeClr val="tx1"/>
                  </a:solidFill>
                </a:rPr>
                <a:t>תכנון המענה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e-IL" sz="2000" dirty="0">
                  <a:solidFill>
                    <a:schemeClr val="tx1"/>
                  </a:solidFill>
                </a:rPr>
                <a:t>ביצוע הדרכות ותרגול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e-IL" sz="2000" dirty="0">
                  <a:solidFill>
                    <a:schemeClr val="tx1"/>
                  </a:solidFill>
                </a:rPr>
                <a:t>הצטיידות לחירום</a:t>
              </a:r>
            </a:p>
          </p:txBody>
        </p:sp>
        <p:sp>
          <p:nvSpPr>
            <p:cNvPr id="2" name="מלבן 1"/>
            <p:cNvSpPr/>
            <p:nvPr/>
          </p:nvSpPr>
          <p:spPr>
            <a:xfrm>
              <a:off x="9175457" y="2362638"/>
              <a:ext cx="2176760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א'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היערכות בשגרה</a:t>
              </a:r>
            </a:p>
          </p:txBody>
        </p:sp>
      </p:grpSp>
      <p:grpSp>
        <p:nvGrpSpPr>
          <p:cNvPr id="18" name="קבוצה 17"/>
          <p:cNvGrpSpPr/>
          <p:nvPr/>
        </p:nvGrpSpPr>
        <p:grpSpPr>
          <a:xfrm>
            <a:off x="3366536" y="1161897"/>
            <a:ext cx="2690145" cy="4271525"/>
            <a:chOff x="3366536" y="1161897"/>
            <a:chExt cx="2690145" cy="4271525"/>
          </a:xfrm>
          <a:noFill/>
        </p:grpSpPr>
        <p:sp>
          <p:nvSpPr>
            <p:cNvPr id="30" name="מלבן 29"/>
            <p:cNvSpPr/>
            <p:nvPr/>
          </p:nvSpPr>
          <p:spPr>
            <a:xfrm>
              <a:off x="3646991" y="1161897"/>
              <a:ext cx="2409690" cy="4271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he-IL" sz="1600" dirty="0">
                <a:solidFill>
                  <a:schemeClr val="tx1"/>
                </a:solidFill>
              </a:endParaRPr>
            </a:p>
          </p:txBody>
        </p:sp>
        <p:sp>
          <p:nvSpPr>
            <p:cNvPr id="28" name="מלבן 27"/>
            <p:cNvSpPr/>
            <p:nvPr/>
          </p:nvSpPr>
          <p:spPr>
            <a:xfrm>
              <a:off x="3366536" y="2391827"/>
              <a:ext cx="2410775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ג'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התפרצות תחלואה</a:t>
              </a:r>
            </a:p>
          </p:txBody>
        </p:sp>
      </p:grpSp>
      <p:grpSp>
        <p:nvGrpSpPr>
          <p:cNvPr id="19" name="קבוצה 18"/>
          <p:cNvGrpSpPr/>
          <p:nvPr/>
        </p:nvGrpSpPr>
        <p:grpSpPr>
          <a:xfrm>
            <a:off x="504795" y="1535024"/>
            <a:ext cx="2787138" cy="4271525"/>
            <a:chOff x="544487" y="1161896"/>
            <a:chExt cx="2787138" cy="4271525"/>
          </a:xfrm>
          <a:noFill/>
        </p:grpSpPr>
        <p:sp>
          <p:nvSpPr>
            <p:cNvPr id="32" name="מלבן 31"/>
            <p:cNvSpPr/>
            <p:nvPr/>
          </p:nvSpPr>
          <p:spPr>
            <a:xfrm>
              <a:off x="921935" y="1161896"/>
              <a:ext cx="2409690" cy="4271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he-IL" sz="1600" dirty="0">
                <a:solidFill>
                  <a:schemeClr val="tx1"/>
                </a:solidFill>
              </a:endParaRPr>
            </a:p>
          </p:txBody>
        </p:sp>
        <p:sp>
          <p:nvSpPr>
            <p:cNvPr id="29" name="מלבן 28"/>
            <p:cNvSpPr/>
            <p:nvPr/>
          </p:nvSpPr>
          <p:spPr>
            <a:xfrm>
              <a:off x="544487" y="2019961"/>
              <a:ext cx="2409691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ד'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מתחלואה לשגרה</a:t>
              </a:r>
            </a:p>
          </p:txBody>
        </p:sp>
      </p:grpSp>
      <p:grpSp>
        <p:nvGrpSpPr>
          <p:cNvPr id="37" name="Google Shape;9888;p69"/>
          <p:cNvGrpSpPr/>
          <p:nvPr/>
        </p:nvGrpSpPr>
        <p:grpSpPr>
          <a:xfrm>
            <a:off x="10773114" y="1452357"/>
            <a:ext cx="475910" cy="662193"/>
            <a:chOff x="910723" y="1508212"/>
            <a:chExt cx="251660" cy="350166"/>
          </a:xfrm>
          <a:solidFill>
            <a:schemeClr val="bg1"/>
          </a:solidFill>
        </p:grpSpPr>
        <p:sp>
          <p:nvSpPr>
            <p:cNvPr id="38" name="Google Shape;9889;p69"/>
            <p:cNvSpPr/>
            <p:nvPr/>
          </p:nvSpPr>
          <p:spPr>
            <a:xfrm>
              <a:off x="910723" y="1508212"/>
              <a:ext cx="251660" cy="350166"/>
            </a:xfrm>
            <a:custGeom>
              <a:avLst/>
              <a:gdLst/>
              <a:ahLst/>
              <a:cxnLst/>
              <a:rect l="l" t="t" r="r" b="b"/>
              <a:pathLst>
                <a:path w="7907" h="11002" extrusionOk="0">
                  <a:moveTo>
                    <a:pt x="3942" y="334"/>
                  </a:moveTo>
                  <a:cubicBezTo>
                    <a:pt x="4132" y="334"/>
                    <a:pt x="4299" y="441"/>
                    <a:pt x="4394" y="608"/>
                  </a:cubicBezTo>
                  <a:cubicBezTo>
                    <a:pt x="4418" y="644"/>
                    <a:pt x="4466" y="679"/>
                    <a:pt x="4525" y="679"/>
                  </a:cubicBezTo>
                  <a:lnTo>
                    <a:pt x="5132" y="679"/>
                  </a:lnTo>
                  <a:cubicBezTo>
                    <a:pt x="5240" y="679"/>
                    <a:pt x="5311" y="763"/>
                    <a:pt x="5311" y="858"/>
                  </a:cubicBezTo>
                  <a:lnTo>
                    <a:pt x="5311" y="1382"/>
                  </a:lnTo>
                  <a:lnTo>
                    <a:pt x="2573" y="1382"/>
                  </a:lnTo>
                  <a:lnTo>
                    <a:pt x="2573" y="858"/>
                  </a:lnTo>
                  <a:cubicBezTo>
                    <a:pt x="2573" y="751"/>
                    <a:pt x="2668" y="679"/>
                    <a:pt x="2751" y="679"/>
                  </a:cubicBezTo>
                  <a:lnTo>
                    <a:pt x="3358" y="679"/>
                  </a:lnTo>
                  <a:cubicBezTo>
                    <a:pt x="3418" y="679"/>
                    <a:pt x="3466" y="644"/>
                    <a:pt x="3501" y="608"/>
                  </a:cubicBezTo>
                  <a:cubicBezTo>
                    <a:pt x="3585" y="441"/>
                    <a:pt x="3763" y="334"/>
                    <a:pt x="3942" y="334"/>
                  </a:cubicBezTo>
                  <a:close/>
                  <a:moveTo>
                    <a:pt x="7240" y="1013"/>
                  </a:moveTo>
                  <a:cubicBezTo>
                    <a:pt x="7442" y="1013"/>
                    <a:pt x="7609" y="1179"/>
                    <a:pt x="7609" y="1370"/>
                  </a:cubicBezTo>
                  <a:lnTo>
                    <a:pt x="7609" y="10323"/>
                  </a:lnTo>
                  <a:lnTo>
                    <a:pt x="7585" y="10323"/>
                  </a:lnTo>
                  <a:cubicBezTo>
                    <a:pt x="7585" y="10514"/>
                    <a:pt x="7430" y="10681"/>
                    <a:pt x="7228" y="10681"/>
                  </a:cubicBezTo>
                  <a:lnTo>
                    <a:pt x="691" y="10681"/>
                  </a:lnTo>
                  <a:cubicBezTo>
                    <a:pt x="501" y="10681"/>
                    <a:pt x="334" y="10514"/>
                    <a:pt x="334" y="10323"/>
                  </a:cubicBezTo>
                  <a:lnTo>
                    <a:pt x="334" y="1370"/>
                  </a:lnTo>
                  <a:cubicBezTo>
                    <a:pt x="334" y="1179"/>
                    <a:pt x="501" y="1013"/>
                    <a:pt x="691" y="1013"/>
                  </a:cubicBezTo>
                  <a:lnTo>
                    <a:pt x="2263" y="1013"/>
                  </a:lnTo>
                  <a:lnTo>
                    <a:pt x="2263" y="1537"/>
                  </a:lnTo>
                  <a:cubicBezTo>
                    <a:pt x="2263" y="1632"/>
                    <a:pt x="2335" y="1703"/>
                    <a:pt x="2418" y="1703"/>
                  </a:cubicBezTo>
                  <a:lnTo>
                    <a:pt x="5525" y="1703"/>
                  </a:lnTo>
                  <a:cubicBezTo>
                    <a:pt x="5609" y="1703"/>
                    <a:pt x="5680" y="1632"/>
                    <a:pt x="5680" y="1537"/>
                  </a:cubicBezTo>
                  <a:lnTo>
                    <a:pt x="5680" y="1013"/>
                  </a:lnTo>
                  <a:close/>
                  <a:moveTo>
                    <a:pt x="3954" y="1"/>
                  </a:moveTo>
                  <a:cubicBezTo>
                    <a:pt x="3692" y="1"/>
                    <a:pt x="3442" y="144"/>
                    <a:pt x="3275" y="346"/>
                  </a:cubicBezTo>
                  <a:lnTo>
                    <a:pt x="2751" y="346"/>
                  </a:lnTo>
                  <a:cubicBezTo>
                    <a:pt x="2525" y="346"/>
                    <a:pt x="2335" y="501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9"/>
                    <a:pt x="1" y="1382"/>
                  </a:cubicBezTo>
                  <a:lnTo>
                    <a:pt x="1" y="10323"/>
                  </a:lnTo>
                  <a:cubicBezTo>
                    <a:pt x="1" y="10692"/>
                    <a:pt x="299" y="11002"/>
                    <a:pt x="680" y="11002"/>
                  </a:cubicBezTo>
                  <a:lnTo>
                    <a:pt x="7216" y="11002"/>
                  </a:lnTo>
                  <a:cubicBezTo>
                    <a:pt x="7585" y="11002"/>
                    <a:pt x="7907" y="10704"/>
                    <a:pt x="7907" y="10323"/>
                  </a:cubicBezTo>
                  <a:lnTo>
                    <a:pt x="7907" y="1382"/>
                  </a:lnTo>
                  <a:cubicBezTo>
                    <a:pt x="7907" y="989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501"/>
                    <a:pt x="5383" y="346"/>
                    <a:pt x="5168" y="346"/>
                  </a:cubicBezTo>
                  <a:lnTo>
                    <a:pt x="4644" y="346"/>
                  </a:lnTo>
                  <a:cubicBezTo>
                    <a:pt x="4478" y="144"/>
                    <a:pt x="4228" y="1"/>
                    <a:pt x="3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9" name="Google Shape;9890;p69"/>
            <p:cNvSpPr/>
            <p:nvPr/>
          </p:nvSpPr>
          <p:spPr>
            <a:xfrm>
              <a:off x="1031604" y="1530205"/>
              <a:ext cx="10280" cy="10248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0" name="Google Shape;9891;p69"/>
            <p:cNvSpPr/>
            <p:nvPr/>
          </p:nvSpPr>
          <p:spPr>
            <a:xfrm>
              <a:off x="932334" y="1551784"/>
              <a:ext cx="208088" cy="273653"/>
            </a:xfrm>
            <a:custGeom>
              <a:avLst/>
              <a:gdLst/>
              <a:ahLst/>
              <a:cxnLst/>
              <a:rect l="l" t="t" r="r" b="b"/>
              <a:pathLst>
                <a:path w="6538" h="8598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8430"/>
                  </a:lnTo>
                  <a:cubicBezTo>
                    <a:pt x="1" y="8526"/>
                    <a:pt x="72" y="8597"/>
                    <a:pt x="167" y="8597"/>
                  </a:cubicBezTo>
                  <a:lnTo>
                    <a:pt x="6358" y="8597"/>
                  </a:lnTo>
                  <a:cubicBezTo>
                    <a:pt x="6442" y="8597"/>
                    <a:pt x="6525" y="8526"/>
                    <a:pt x="6525" y="8430"/>
                  </a:cubicBezTo>
                  <a:lnTo>
                    <a:pt x="6525" y="168"/>
                  </a:lnTo>
                  <a:cubicBezTo>
                    <a:pt x="6537" y="84"/>
                    <a:pt x="6466" y="13"/>
                    <a:pt x="6370" y="13"/>
                  </a:cubicBezTo>
                  <a:lnTo>
                    <a:pt x="5513" y="13"/>
                  </a:lnTo>
                  <a:cubicBezTo>
                    <a:pt x="5418" y="13"/>
                    <a:pt x="5346" y="84"/>
                    <a:pt x="5346" y="168"/>
                  </a:cubicBezTo>
                  <a:cubicBezTo>
                    <a:pt x="5346" y="263"/>
                    <a:pt x="5418" y="334"/>
                    <a:pt x="5513" y="334"/>
                  </a:cubicBezTo>
                  <a:lnTo>
                    <a:pt x="6204" y="334"/>
                  </a:lnTo>
                  <a:lnTo>
                    <a:pt x="6204" y="8264"/>
                  </a:lnTo>
                  <a:lnTo>
                    <a:pt x="334" y="8264"/>
                  </a:lnTo>
                  <a:lnTo>
                    <a:pt x="334" y="334"/>
                  </a:lnTo>
                  <a:lnTo>
                    <a:pt x="1024" y="334"/>
                  </a:lnTo>
                  <a:cubicBezTo>
                    <a:pt x="1120" y="334"/>
                    <a:pt x="1191" y="263"/>
                    <a:pt x="1191" y="168"/>
                  </a:cubicBezTo>
                  <a:cubicBezTo>
                    <a:pt x="1191" y="84"/>
                    <a:pt x="1120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1" name="Google Shape;9892;p69"/>
            <p:cNvSpPr/>
            <p:nvPr/>
          </p:nvSpPr>
          <p:spPr>
            <a:xfrm>
              <a:off x="965689" y="1661302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703" y="620"/>
                    <a:pt x="608" y="703"/>
                    <a:pt x="500" y="703"/>
                  </a:cubicBezTo>
                  <a:cubicBezTo>
                    <a:pt x="405" y="703"/>
                    <a:pt x="322" y="620"/>
                    <a:pt x="322" y="525"/>
                  </a:cubicBezTo>
                  <a:cubicBezTo>
                    <a:pt x="322" y="417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7"/>
                    <a:pt x="227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2" name="Google Shape;9893;p69"/>
            <p:cNvSpPr/>
            <p:nvPr/>
          </p:nvSpPr>
          <p:spPr>
            <a:xfrm>
              <a:off x="965689" y="1710571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4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405" y="703"/>
                    <a:pt x="322" y="608"/>
                    <a:pt x="322" y="524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6"/>
                    <a:pt x="227" y="1013"/>
                    <a:pt x="500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3" name="Google Shape;9894;p69"/>
            <p:cNvSpPr/>
            <p:nvPr/>
          </p:nvSpPr>
          <p:spPr>
            <a:xfrm>
              <a:off x="965689" y="1760604"/>
              <a:ext cx="32241" cy="31859"/>
            </a:xfrm>
            <a:custGeom>
              <a:avLst/>
              <a:gdLst/>
              <a:ahLst/>
              <a:cxnLst/>
              <a:rect l="l" t="t" r="r" b="b"/>
              <a:pathLst>
                <a:path w="1013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0"/>
                  </a:cubicBezTo>
                  <a:cubicBezTo>
                    <a:pt x="703" y="596"/>
                    <a:pt x="608" y="679"/>
                    <a:pt x="500" y="679"/>
                  </a:cubicBezTo>
                  <a:cubicBezTo>
                    <a:pt x="405" y="679"/>
                    <a:pt x="322" y="584"/>
                    <a:pt x="322" y="500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cubicBezTo>
                    <a:pt x="0" y="786"/>
                    <a:pt x="227" y="1000"/>
                    <a:pt x="500" y="1000"/>
                  </a:cubicBezTo>
                  <a:cubicBezTo>
                    <a:pt x="786" y="1000"/>
                    <a:pt x="1012" y="786"/>
                    <a:pt x="1012" y="500"/>
                  </a:cubicBez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4" name="Google Shape;9895;p69"/>
            <p:cNvSpPr/>
            <p:nvPr/>
          </p:nvSpPr>
          <p:spPr>
            <a:xfrm>
              <a:off x="1009643" y="1661302"/>
              <a:ext cx="59899" cy="10662"/>
            </a:xfrm>
            <a:custGeom>
              <a:avLst/>
              <a:gdLst/>
              <a:ahLst/>
              <a:cxnLst/>
              <a:rect l="l" t="t" r="r" b="b"/>
              <a:pathLst>
                <a:path w="1882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72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5" name="Google Shape;9896;p69"/>
            <p:cNvSpPr/>
            <p:nvPr/>
          </p:nvSpPr>
          <p:spPr>
            <a:xfrm>
              <a:off x="1009643" y="1683677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0"/>
                    <a:pt x="3084" y="167"/>
                  </a:cubicBezTo>
                  <a:cubicBezTo>
                    <a:pt x="3084" y="72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6" name="Google Shape;9897;p69"/>
            <p:cNvSpPr/>
            <p:nvPr/>
          </p:nvSpPr>
          <p:spPr>
            <a:xfrm>
              <a:off x="1009643" y="1710571"/>
              <a:ext cx="59899" cy="10630"/>
            </a:xfrm>
            <a:custGeom>
              <a:avLst/>
              <a:gdLst/>
              <a:ahLst/>
              <a:cxnLst/>
              <a:rect l="l" t="t" r="r" b="b"/>
              <a:pathLst>
                <a:path w="1882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84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7" name="Google Shape;9898;p69"/>
            <p:cNvSpPr/>
            <p:nvPr/>
          </p:nvSpPr>
          <p:spPr>
            <a:xfrm>
              <a:off x="1009643" y="1732946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8" name="Google Shape;9899;p69"/>
            <p:cNvSpPr/>
            <p:nvPr/>
          </p:nvSpPr>
          <p:spPr>
            <a:xfrm>
              <a:off x="1009643" y="1760604"/>
              <a:ext cx="59899" cy="10248"/>
            </a:xfrm>
            <a:custGeom>
              <a:avLst/>
              <a:gdLst/>
              <a:ahLst/>
              <a:cxnLst/>
              <a:rect l="l" t="t" r="r" b="b"/>
              <a:pathLst>
                <a:path w="188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15" y="322"/>
                  </a:lnTo>
                  <a:cubicBezTo>
                    <a:pt x="1798" y="322"/>
                    <a:pt x="1882" y="250"/>
                    <a:pt x="1882" y="155"/>
                  </a:cubicBezTo>
                  <a:cubicBezTo>
                    <a:pt x="1882" y="72"/>
                    <a:pt x="1798" y="0"/>
                    <a:pt x="1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9" name="Google Shape;9900;p69"/>
            <p:cNvSpPr/>
            <p:nvPr/>
          </p:nvSpPr>
          <p:spPr>
            <a:xfrm>
              <a:off x="1009643" y="1782183"/>
              <a:ext cx="98188" cy="10662"/>
            </a:xfrm>
            <a:custGeom>
              <a:avLst/>
              <a:gdLst/>
              <a:ahLst/>
              <a:cxnLst/>
              <a:rect l="l" t="t" r="r" b="b"/>
              <a:pathLst>
                <a:path w="3085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1"/>
                    <a:pt x="3084" y="168"/>
                  </a:cubicBezTo>
                  <a:cubicBezTo>
                    <a:pt x="3084" y="72"/>
                    <a:pt x="3013" y="1"/>
                    <a:pt x="2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0" name="Google Shape;9901;p69"/>
            <p:cNvSpPr/>
            <p:nvPr/>
          </p:nvSpPr>
          <p:spPr>
            <a:xfrm>
              <a:off x="1009643" y="1579473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9902;p69"/>
            <p:cNvSpPr/>
            <p:nvPr/>
          </p:nvSpPr>
          <p:spPr>
            <a:xfrm>
              <a:off x="965689" y="1628711"/>
              <a:ext cx="142142" cy="10662"/>
            </a:xfrm>
            <a:custGeom>
              <a:avLst/>
              <a:gdLst/>
              <a:ahLst/>
              <a:cxnLst/>
              <a:rect l="l" t="t" r="r" b="b"/>
              <a:pathLst>
                <a:path w="4466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4298" y="334"/>
                  </a:lnTo>
                  <a:cubicBezTo>
                    <a:pt x="4394" y="334"/>
                    <a:pt x="4465" y="251"/>
                    <a:pt x="4465" y="168"/>
                  </a:cubicBezTo>
                  <a:cubicBezTo>
                    <a:pt x="4465" y="72"/>
                    <a:pt x="4394" y="1"/>
                    <a:pt x="4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9903;p69"/>
            <p:cNvSpPr/>
            <p:nvPr/>
          </p:nvSpPr>
          <p:spPr>
            <a:xfrm>
              <a:off x="1009643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6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3" name="Google Shape;9904;p69"/>
            <p:cNvSpPr/>
            <p:nvPr/>
          </p:nvSpPr>
          <p:spPr>
            <a:xfrm>
              <a:off x="1047550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5" y="251"/>
                    <a:pt x="845" y="155"/>
                  </a:cubicBezTo>
                  <a:cubicBezTo>
                    <a:pt x="845" y="72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4" name="Google Shape;9905;p69"/>
            <p:cNvSpPr/>
            <p:nvPr/>
          </p:nvSpPr>
          <p:spPr>
            <a:xfrm>
              <a:off x="966071" y="1579473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91" y="310"/>
                  </a:moveTo>
                  <a:lnTo>
                    <a:pt x="691" y="691"/>
                  </a:lnTo>
                  <a:lnTo>
                    <a:pt x="310" y="691"/>
                  </a:lnTo>
                  <a:lnTo>
                    <a:pt x="310" y="310"/>
                  </a:lnTo>
                  <a:close/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845"/>
                  </a:lnTo>
                  <a:cubicBezTo>
                    <a:pt x="0" y="941"/>
                    <a:pt x="72" y="1012"/>
                    <a:pt x="167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5"/>
                  </a:cubicBezTo>
                  <a:lnTo>
                    <a:pt x="1012" y="167"/>
                  </a:lnTo>
                  <a:cubicBezTo>
                    <a:pt x="1000" y="71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55" name="Google Shape;10618;p69"/>
          <p:cNvGrpSpPr/>
          <p:nvPr/>
        </p:nvGrpSpPr>
        <p:grpSpPr>
          <a:xfrm>
            <a:off x="7665396" y="1439612"/>
            <a:ext cx="777717" cy="674938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0" name="Google Shape;9578;p68"/>
          <p:cNvGrpSpPr/>
          <p:nvPr/>
        </p:nvGrpSpPr>
        <p:grpSpPr>
          <a:xfrm>
            <a:off x="2009775" y="1478941"/>
            <a:ext cx="570975" cy="569173"/>
            <a:chOff x="6664394" y="3346974"/>
            <a:chExt cx="353113" cy="351998"/>
          </a:xfrm>
          <a:solidFill>
            <a:schemeClr val="bg1"/>
          </a:solidFill>
        </p:grpSpPr>
        <p:sp>
          <p:nvSpPr>
            <p:cNvPr id="61" name="Google Shape;9579;p68"/>
            <p:cNvSpPr/>
            <p:nvPr/>
          </p:nvSpPr>
          <p:spPr>
            <a:xfrm>
              <a:off x="6788023" y="3450917"/>
              <a:ext cx="37207" cy="37175"/>
            </a:xfrm>
            <a:custGeom>
              <a:avLst/>
              <a:gdLst/>
              <a:ahLst/>
              <a:cxnLst/>
              <a:rect l="l" t="t" r="r" b="b"/>
              <a:pathLst>
                <a:path w="1168" h="1167" extrusionOk="0">
                  <a:moveTo>
                    <a:pt x="572" y="333"/>
                  </a:moveTo>
                  <a:cubicBezTo>
                    <a:pt x="703" y="333"/>
                    <a:pt x="822" y="453"/>
                    <a:pt x="822" y="583"/>
                  </a:cubicBezTo>
                  <a:cubicBezTo>
                    <a:pt x="822" y="738"/>
                    <a:pt x="703" y="834"/>
                    <a:pt x="572" y="834"/>
                  </a:cubicBezTo>
                  <a:cubicBezTo>
                    <a:pt x="429" y="834"/>
                    <a:pt x="310" y="738"/>
                    <a:pt x="310" y="583"/>
                  </a:cubicBezTo>
                  <a:cubicBezTo>
                    <a:pt x="310" y="441"/>
                    <a:pt x="429" y="333"/>
                    <a:pt x="572" y="333"/>
                  </a:cubicBezTo>
                  <a:close/>
                  <a:moveTo>
                    <a:pt x="584" y="0"/>
                  </a:moveTo>
                  <a:cubicBezTo>
                    <a:pt x="251" y="0"/>
                    <a:pt x="1" y="274"/>
                    <a:pt x="1" y="583"/>
                  </a:cubicBezTo>
                  <a:cubicBezTo>
                    <a:pt x="1" y="917"/>
                    <a:pt x="275" y="1167"/>
                    <a:pt x="584" y="1167"/>
                  </a:cubicBezTo>
                  <a:cubicBezTo>
                    <a:pt x="894" y="1167"/>
                    <a:pt x="1168" y="917"/>
                    <a:pt x="1168" y="583"/>
                  </a:cubicBezTo>
                  <a:cubicBezTo>
                    <a:pt x="1168" y="262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9580;p68"/>
            <p:cNvSpPr/>
            <p:nvPr/>
          </p:nvSpPr>
          <p:spPr>
            <a:xfrm>
              <a:off x="6874892" y="3495641"/>
              <a:ext cx="36824" cy="36824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311"/>
                  </a:moveTo>
                  <a:cubicBezTo>
                    <a:pt x="727" y="311"/>
                    <a:pt x="834" y="430"/>
                    <a:pt x="834" y="561"/>
                  </a:cubicBezTo>
                  <a:cubicBezTo>
                    <a:pt x="834" y="715"/>
                    <a:pt x="715" y="823"/>
                    <a:pt x="584" y="823"/>
                  </a:cubicBezTo>
                  <a:cubicBezTo>
                    <a:pt x="441" y="823"/>
                    <a:pt x="322" y="703"/>
                    <a:pt x="322" y="561"/>
                  </a:cubicBezTo>
                  <a:cubicBezTo>
                    <a:pt x="322" y="430"/>
                    <a:pt x="441" y="311"/>
                    <a:pt x="584" y="311"/>
                  </a:cubicBezTo>
                  <a:close/>
                  <a:moveTo>
                    <a:pt x="563" y="1"/>
                  </a:moveTo>
                  <a:cubicBezTo>
                    <a:pt x="251" y="1"/>
                    <a:pt x="0" y="258"/>
                    <a:pt x="0" y="584"/>
                  </a:cubicBezTo>
                  <a:cubicBezTo>
                    <a:pt x="0" y="906"/>
                    <a:pt x="262" y="1156"/>
                    <a:pt x="584" y="1156"/>
                  </a:cubicBezTo>
                  <a:cubicBezTo>
                    <a:pt x="905" y="1156"/>
                    <a:pt x="1155" y="894"/>
                    <a:pt x="1155" y="584"/>
                  </a:cubicBezTo>
                  <a:cubicBezTo>
                    <a:pt x="1155" y="251"/>
                    <a:pt x="893" y="1"/>
                    <a:pt x="584" y="1"/>
                  </a:cubicBezTo>
                  <a:cubicBezTo>
                    <a:pt x="577" y="1"/>
                    <a:pt x="570" y="1"/>
                    <a:pt x="5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9581;p68"/>
            <p:cNvSpPr/>
            <p:nvPr/>
          </p:nvSpPr>
          <p:spPr>
            <a:xfrm>
              <a:off x="6780059" y="3538136"/>
              <a:ext cx="53134" cy="53134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34" y="560"/>
                    <a:pt x="1334" y="834"/>
                  </a:cubicBezTo>
                  <a:cubicBezTo>
                    <a:pt x="1334" y="1120"/>
                    <a:pt x="1120" y="1346"/>
                    <a:pt x="834" y="1346"/>
                  </a:cubicBezTo>
                  <a:cubicBezTo>
                    <a:pt x="548" y="1346"/>
                    <a:pt x="322" y="1120"/>
                    <a:pt x="322" y="834"/>
                  </a:cubicBezTo>
                  <a:cubicBezTo>
                    <a:pt x="322" y="572"/>
                    <a:pt x="548" y="334"/>
                    <a:pt x="834" y="334"/>
                  </a:cubicBezTo>
                  <a:close/>
                  <a:moveTo>
                    <a:pt x="834" y="1"/>
                  </a:moveTo>
                  <a:cubicBezTo>
                    <a:pt x="370" y="24"/>
                    <a:pt x="1" y="393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98" y="1667"/>
                    <a:pt x="1668" y="1298"/>
                    <a:pt x="1668" y="834"/>
                  </a:cubicBezTo>
                  <a:cubicBezTo>
                    <a:pt x="1668" y="382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4" name="Google Shape;9582;p68"/>
            <p:cNvSpPr/>
            <p:nvPr/>
          </p:nvSpPr>
          <p:spPr>
            <a:xfrm>
              <a:off x="6664394" y="3346974"/>
              <a:ext cx="353113" cy="351998"/>
            </a:xfrm>
            <a:custGeom>
              <a:avLst/>
              <a:gdLst/>
              <a:ahLst/>
              <a:cxnLst/>
              <a:rect l="l" t="t" r="r" b="b"/>
              <a:pathLst>
                <a:path w="11085" h="11050" extrusionOk="0">
                  <a:moveTo>
                    <a:pt x="5549" y="358"/>
                  </a:moveTo>
                  <a:cubicBezTo>
                    <a:pt x="5680" y="358"/>
                    <a:pt x="5799" y="477"/>
                    <a:pt x="5799" y="620"/>
                  </a:cubicBezTo>
                  <a:cubicBezTo>
                    <a:pt x="5799" y="763"/>
                    <a:pt x="5680" y="870"/>
                    <a:pt x="5549" y="870"/>
                  </a:cubicBezTo>
                  <a:cubicBezTo>
                    <a:pt x="5418" y="870"/>
                    <a:pt x="5299" y="763"/>
                    <a:pt x="5299" y="620"/>
                  </a:cubicBezTo>
                  <a:cubicBezTo>
                    <a:pt x="5299" y="465"/>
                    <a:pt x="5418" y="358"/>
                    <a:pt x="5549" y="358"/>
                  </a:cubicBezTo>
                  <a:close/>
                  <a:moveTo>
                    <a:pt x="9752" y="1001"/>
                  </a:moveTo>
                  <a:cubicBezTo>
                    <a:pt x="10061" y="1001"/>
                    <a:pt x="10228" y="1394"/>
                    <a:pt x="10002" y="1620"/>
                  </a:cubicBezTo>
                  <a:cubicBezTo>
                    <a:pt x="9936" y="1686"/>
                    <a:pt x="9844" y="1718"/>
                    <a:pt x="9750" y="1718"/>
                  </a:cubicBezTo>
                  <a:cubicBezTo>
                    <a:pt x="9656" y="1718"/>
                    <a:pt x="9561" y="1686"/>
                    <a:pt x="9490" y="1620"/>
                  </a:cubicBezTo>
                  <a:cubicBezTo>
                    <a:pt x="9275" y="1394"/>
                    <a:pt x="9430" y="1001"/>
                    <a:pt x="9752" y="1001"/>
                  </a:cubicBezTo>
                  <a:close/>
                  <a:moveTo>
                    <a:pt x="1554" y="1203"/>
                  </a:moveTo>
                  <a:cubicBezTo>
                    <a:pt x="1655" y="1203"/>
                    <a:pt x="1756" y="1239"/>
                    <a:pt x="1834" y="1310"/>
                  </a:cubicBezTo>
                  <a:cubicBezTo>
                    <a:pt x="1977" y="1465"/>
                    <a:pt x="1977" y="1715"/>
                    <a:pt x="1834" y="1870"/>
                  </a:cubicBezTo>
                  <a:cubicBezTo>
                    <a:pt x="1756" y="1941"/>
                    <a:pt x="1658" y="1977"/>
                    <a:pt x="1559" y="1977"/>
                  </a:cubicBezTo>
                  <a:cubicBezTo>
                    <a:pt x="1459" y="1977"/>
                    <a:pt x="1358" y="1941"/>
                    <a:pt x="1274" y="1870"/>
                  </a:cubicBezTo>
                  <a:cubicBezTo>
                    <a:pt x="1131" y="1715"/>
                    <a:pt x="1131" y="1465"/>
                    <a:pt x="1274" y="1310"/>
                  </a:cubicBezTo>
                  <a:cubicBezTo>
                    <a:pt x="1352" y="1239"/>
                    <a:pt x="1453" y="1203"/>
                    <a:pt x="1554" y="1203"/>
                  </a:cubicBezTo>
                  <a:close/>
                  <a:moveTo>
                    <a:pt x="596" y="5323"/>
                  </a:moveTo>
                  <a:cubicBezTo>
                    <a:pt x="727" y="5323"/>
                    <a:pt x="846" y="5442"/>
                    <a:pt x="846" y="5573"/>
                  </a:cubicBezTo>
                  <a:cubicBezTo>
                    <a:pt x="858" y="5704"/>
                    <a:pt x="738" y="5823"/>
                    <a:pt x="596" y="5823"/>
                  </a:cubicBezTo>
                  <a:cubicBezTo>
                    <a:pt x="441" y="5823"/>
                    <a:pt x="346" y="5704"/>
                    <a:pt x="346" y="5573"/>
                  </a:cubicBezTo>
                  <a:cubicBezTo>
                    <a:pt x="346" y="5430"/>
                    <a:pt x="465" y="5323"/>
                    <a:pt x="596" y="5323"/>
                  </a:cubicBezTo>
                  <a:close/>
                  <a:moveTo>
                    <a:pt x="10502" y="5323"/>
                  </a:moveTo>
                  <a:cubicBezTo>
                    <a:pt x="10656" y="5323"/>
                    <a:pt x="10764" y="5442"/>
                    <a:pt x="10764" y="5573"/>
                  </a:cubicBezTo>
                  <a:cubicBezTo>
                    <a:pt x="10764" y="5704"/>
                    <a:pt x="10644" y="5823"/>
                    <a:pt x="10502" y="5823"/>
                  </a:cubicBezTo>
                  <a:cubicBezTo>
                    <a:pt x="10359" y="5823"/>
                    <a:pt x="10252" y="5704"/>
                    <a:pt x="10252" y="5573"/>
                  </a:cubicBezTo>
                  <a:cubicBezTo>
                    <a:pt x="10252" y="5430"/>
                    <a:pt x="10371" y="5323"/>
                    <a:pt x="10502" y="5323"/>
                  </a:cubicBezTo>
                  <a:close/>
                  <a:moveTo>
                    <a:pt x="2036" y="8799"/>
                  </a:moveTo>
                  <a:cubicBezTo>
                    <a:pt x="2274" y="8823"/>
                    <a:pt x="2393" y="9085"/>
                    <a:pt x="2227" y="9252"/>
                  </a:cubicBezTo>
                  <a:cubicBezTo>
                    <a:pt x="2179" y="9305"/>
                    <a:pt x="2114" y="9332"/>
                    <a:pt x="2047" y="9332"/>
                  </a:cubicBezTo>
                  <a:cubicBezTo>
                    <a:pt x="1980" y="9332"/>
                    <a:pt x="1911" y="9305"/>
                    <a:pt x="1858" y="9252"/>
                  </a:cubicBezTo>
                  <a:cubicBezTo>
                    <a:pt x="1691" y="9085"/>
                    <a:pt x="1810" y="8799"/>
                    <a:pt x="2036" y="8799"/>
                  </a:cubicBezTo>
                  <a:close/>
                  <a:moveTo>
                    <a:pt x="5549" y="10264"/>
                  </a:moveTo>
                  <a:cubicBezTo>
                    <a:pt x="5680" y="10264"/>
                    <a:pt x="5799" y="10383"/>
                    <a:pt x="5799" y="10514"/>
                  </a:cubicBezTo>
                  <a:cubicBezTo>
                    <a:pt x="5799" y="10669"/>
                    <a:pt x="5680" y="10764"/>
                    <a:pt x="5549" y="10764"/>
                  </a:cubicBezTo>
                  <a:cubicBezTo>
                    <a:pt x="5418" y="10764"/>
                    <a:pt x="5299" y="10645"/>
                    <a:pt x="5299" y="10514"/>
                  </a:cubicBezTo>
                  <a:cubicBezTo>
                    <a:pt x="5299" y="10371"/>
                    <a:pt x="5418" y="10264"/>
                    <a:pt x="5549" y="10264"/>
                  </a:cubicBezTo>
                  <a:close/>
                  <a:moveTo>
                    <a:pt x="5501" y="1"/>
                  </a:moveTo>
                  <a:cubicBezTo>
                    <a:pt x="5180" y="1"/>
                    <a:pt x="4918" y="275"/>
                    <a:pt x="4918" y="584"/>
                  </a:cubicBezTo>
                  <a:cubicBezTo>
                    <a:pt x="4918" y="858"/>
                    <a:pt x="5096" y="1060"/>
                    <a:pt x="5334" y="1132"/>
                  </a:cubicBezTo>
                  <a:lnTo>
                    <a:pt x="5334" y="2025"/>
                  </a:lnTo>
                  <a:cubicBezTo>
                    <a:pt x="5299" y="2013"/>
                    <a:pt x="5251" y="2001"/>
                    <a:pt x="5191" y="1989"/>
                  </a:cubicBezTo>
                  <a:cubicBezTo>
                    <a:pt x="5015" y="1924"/>
                    <a:pt x="4880" y="1886"/>
                    <a:pt x="4761" y="1886"/>
                  </a:cubicBezTo>
                  <a:cubicBezTo>
                    <a:pt x="4576" y="1886"/>
                    <a:pt x="4430" y="1978"/>
                    <a:pt x="4227" y="2203"/>
                  </a:cubicBezTo>
                  <a:cubicBezTo>
                    <a:pt x="4144" y="2299"/>
                    <a:pt x="4072" y="2370"/>
                    <a:pt x="4001" y="2406"/>
                  </a:cubicBezTo>
                  <a:cubicBezTo>
                    <a:pt x="3929" y="2442"/>
                    <a:pt x="3810" y="2442"/>
                    <a:pt x="3703" y="2465"/>
                  </a:cubicBezTo>
                  <a:cubicBezTo>
                    <a:pt x="3370" y="2489"/>
                    <a:pt x="3179" y="2537"/>
                    <a:pt x="3036" y="2823"/>
                  </a:cubicBezTo>
                  <a:lnTo>
                    <a:pt x="2120" y="1906"/>
                  </a:lnTo>
                  <a:cubicBezTo>
                    <a:pt x="2286" y="1632"/>
                    <a:pt x="2274" y="1275"/>
                    <a:pt x="2036" y="1037"/>
                  </a:cubicBezTo>
                  <a:cubicBezTo>
                    <a:pt x="1893" y="894"/>
                    <a:pt x="1712" y="822"/>
                    <a:pt x="1530" y="822"/>
                  </a:cubicBezTo>
                  <a:cubicBezTo>
                    <a:pt x="1349" y="822"/>
                    <a:pt x="1167" y="894"/>
                    <a:pt x="1024" y="1037"/>
                  </a:cubicBezTo>
                  <a:cubicBezTo>
                    <a:pt x="546" y="1505"/>
                    <a:pt x="939" y="2252"/>
                    <a:pt x="1509" y="2252"/>
                  </a:cubicBezTo>
                  <a:cubicBezTo>
                    <a:pt x="1635" y="2252"/>
                    <a:pt x="1770" y="2216"/>
                    <a:pt x="1905" y="2132"/>
                  </a:cubicBezTo>
                  <a:lnTo>
                    <a:pt x="2917" y="3144"/>
                  </a:lnTo>
                  <a:cubicBezTo>
                    <a:pt x="2846" y="3370"/>
                    <a:pt x="2810" y="3394"/>
                    <a:pt x="2572" y="3549"/>
                  </a:cubicBezTo>
                  <a:cubicBezTo>
                    <a:pt x="2143" y="3799"/>
                    <a:pt x="2084" y="3966"/>
                    <a:pt x="2143" y="4442"/>
                  </a:cubicBezTo>
                  <a:cubicBezTo>
                    <a:pt x="2155" y="4561"/>
                    <a:pt x="2167" y="4668"/>
                    <a:pt x="2155" y="4751"/>
                  </a:cubicBezTo>
                  <a:cubicBezTo>
                    <a:pt x="2108" y="4918"/>
                    <a:pt x="1941" y="5061"/>
                    <a:pt x="1846" y="5359"/>
                  </a:cubicBezTo>
                  <a:lnTo>
                    <a:pt x="1131" y="5359"/>
                  </a:lnTo>
                  <a:cubicBezTo>
                    <a:pt x="1060" y="5120"/>
                    <a:pt x="846" y="4942"/>
                    <a:pt x="584" y="4942"/>
                  </a:cubicBezTo>
                  <a:cubicBezTo>
                    <a:pt x="250" y="4942"/>
                    <a:pt x="0" y="5216"/>
                    <a:pt x="0" y="5525"/>
                  </a:cubicBezTo>
                  <a:cubicBezTo>
                    <a:pt x="0" y="5859"/>
                    <a:pt x="262" y="6109"/>
                    <a:pt x="584" y="6109"/>
                  </a:cubicBezTo>
                  <a:cubicBezTo>
                    <a:pt x="846" y="6109"/>
                    <a:pt x="1060" y="5930"/>
                    <a:pt x="1131" y="5692"/>
                  </a:cubicBezTo>
                  <a:lnTo>
                    <a:pt x="1846" y="5692"/>
                  </a:lnTo>
                  <a:cubicBezTo>
                    <a:pt x="1929" y="5990"/>
                    <a:pt x="2108" y="6132"/>
                    <a:pt x="2155" y="6299"/>
                  </a:cubicBezTo>
                  <a:cubicBezTo>
                    <a:pt x="2203" y="6513"/>
                    <a:pt x="2036" y="6871"/>
                    <a:pt x="2179" y="7156"/>
                  </a:cubicBezTo>
                  <a:cubicBezTo>
                    <a:pt x="2322" y="7430"/>
                    <a:pt x="2703" y="7526"/>
                    <a:pt x="2822" y="7704"/>
                  </a:cubicBezTo>
                  <a:cubicBezTo>
                    <a:pt x="2870" y="7764"/>
                    <a:pt x="2894" y="7835"/>
                    <a:pt x="2929" y="7930"/>
                  </a:cubicBezTo>
                  <a:lnTo>
                    <a:pt x="2322" y="8538"/>
                  </a:lnTo>
                  <a:cubicBezTo>
                    <a:pt x="2229" y="8489"/>
                    <a:pt x="2127" y="8464"/>
                    <a:pt x="2025" y="8464"/>
                  </a:cubicBezTo>
                  <a:cubicBezTo>
                    <a:pt x="1880" y="8464"/>
                    <a:pt x="1737" y="8515"/>
                    <a:pt x="1631" y="8621"/>
                  </a:cubicBezTo>
                  <a:cubicBezTo>
                    <a:pt x="1262" y="9002"/>
                    <a:pt x="1536" y="9621"/>
                    <a:pt x="2048" y="9621"/>
                  </a:cubicBezTo>
                  <a:cubicBezTo>
                    <a:pt x="2489" y="9621"/>
                    <a:pt x="2786" y="9157"/>
                    <a:pt x="2560" y="8764"/>
                  </a:cubicBezTo>
                  <a:lnTo>
                    <a:pt x="3084" y="8240"/>
                  </a:lnTo>
                  <a:cubicBezTo>
                    <a:pt x="3322" y="8704"/>
                    <a:pt x="3810" y="8538"/>
                    <a:pt x="4060" y="8657"/>
                  </a:cubicBezTo>
                  <a:cubicBezTo>
                    <a:pt x="4251" y="8740"/>
                    <a:pt x="4418" y="9085"/>
                    <a:pt x="4727" y="9157"/>
                  </a:cubicBezTo>
                  <a:cubicBezTo>
                    <a:pt x="4769" y="9167"/>
                    <a:pt x="4811" y="9172"/>
                    <a:pt x="4853" y="9172"/>
                  </a:cubicBezTo>
                  <a:cubicBezTo>
                    <a:pt x="5045" y="9172"/>
                    <a:pt x="5230" y="9075"/>
                    <a:pt x="5406" y="9026"/>
                  </a:cubicBezTo>
                  <a:lnTo>
                    <a:pt x="5406" y="9919"/>
                  </a:lnTo>
                  <a:cubicBezTo>
                    <a:pt x="5168" y="9990"/>
                    <a:pt x="4989" y="10204"/>
                    <a:pt x="4989" y="10466"/>
                  </a:cubicBezTo>
                  <a:cubicBezTo>
                    <a:pt x="4989" y="10800"/>
                    <a:pt x="5251" y="11050"/>
                    <a:pt x="5561" y="11050"/>
                  </a:cubicBezTo>
                  <a:cubicBezTo>
                    <a:pt x="5894" y="11050"/>
                    <a:pt x="6144" y="10788"/>
                    <a:pt x="6144" y="10466"/>
                  </a:cubicBezTo>
                  <a:cubicBezTo>
                    <a:pt x="6144" y="10204"/>
                    <a:pt x="5965" y="9990"/>
                    <a:pt x="5727" y="9919"/>
                  </a:cubicBezTo>
                  <a:lnTo>
                    <a:pt x="5727" y="9026"/>
                  </a:lnTo>
                  <a:cubicBezTo>
                    <a:pt x="5903" y="9075"/>
                    <a:pt x="6080" y="9172"/>
                    <a:pt x="6269" y="9172"/>
                  </a:cubicBezTo>
                  <a:cubicBezTo>
                    <a:pt x="6310" y="9172"/>
                    <a:pt x="6352" y="9167"/>
                    <a:pt x="6394" y="9157"/>
                  </a:cubicBezTo>
                  <a:cubicBezTo>
                    <a:pt x="6715" y="9085"/>
                    <a:pt x="6894" y="8740"/>
                    <a:pt x="7073" y="8657"/>
                  </a:cubicBezTo>
                  <a:cubicBezTo>
                    <a:pt x="7323" y="8538"/>
                    <a:pt x="7799" y="8704"/>
                    <a:pt x="8049" y="8240"/>
                  </a:cubicBezTo>
                  <a:lnTo>
                    <a:pt x="8216" y="8407"/>
                  </a:lnTo>
                  <a:cubicBezTo>
                    <a:pt x="8245" y="8436"/>
                    <a:pt x="8287" y="8451"/>
                    <a:pt x="8329" y="8451"/>
                  </a:cubicBezTo>
                  <a:cubicBezTo>
                    <a:pt x="8370" y="8451"/>
                    <a:pt x="8412" y="8436"/>
                    <a:pt x="8442" y="8407"/>
                  </a:cubicBezTo>
                  <a:cubicBezTo>
                    <a:pt x="8501" y="8347"/>
                    <a:pt x="8501" y="8240"/>
                    <a:pt x="8442" y="8180"/>
                  </a:cubicBezTo>
                  <a:lnTo>
                    <a:pt x="8168" y="7907"/>
                  </a:lnTo>
                  <a:cubicBezTo>
                    <a:pt x="8239" y="7692"/>
                    <a:pt x="8275" y="7656"/>
                    <a:pt x="8513" y="7514"/>
                  </a:cubicBezTo>
                  <a:cubicBezTo>
                    <a:pt x="8942" y="7252"/>
                    <a:pt x="9013" y="7097"/>
                    <a:pt x="8942" y="6621"/>
                  </a:cubicBezTo>
                  <a:cubicBezTo>
                    <a:pt x="8894" y="6323"/>
                    <a:pt x="8918" y="6287"/>
                    <a:pt x="9073" y="6037"/>
                  </a:cubicBezTo>
                  <a:cubicBezTo>
                    <a:pt x="9156" y="5930"/>
                    <a:pt x="9216" y="5811"/>
                    <a:pt x="9240" y="5692"/>
                  </a:cubicBezTo>
                  <a:lnTo>
                    <a:pt x="9954" y="5692"/>
                  </a:lnTo>
                  <a:cubicBezTo>
                    <a:pt x="10025" y="5930"/>
                    <a:pt x="10240" y="6109"/>
                    <a:pt x="10502" y="6109"/>
                  </a:cubicBezTo>
                  <a:cubicBezTo>
                    <a:pt x="10835" y="6109"/>
                    <a:pt x="11085" y="5847"/>
                    <a:pt x="11085" y="5525"/>
                  </a:cubicBezTo>
                  <a:cubicBezTo>
                    <a:pt x="11085" y="5251"/>
                    <a:pt x="10823" y="4989"/>
                    <a:pt x="10502" y="4989"/>
                  </a:cubicBezTo>
                  <a:cubicBezTo>
                    <a:pt x="10240" y="4989"/>
                    <a:pt x="10025" y="5168"/>
                    <a:pt x="9954" y="5406"/>
                  </a:cubicBezTo>
                  <a:lnTo>
                    <a:pt x="9240" y="5406"/>
                  </a:lnTo>
                  <a:cubicBezTo>
                    <a:pt x="9156" y="5109"/>
                    <a:pt x="8978" y="4966"/>
                    <a:pt x="8930" y="4799"/>
                  </a:cubicBezTo>
                  <a:cubicBezTo>
                    <a:pt x="8882" y="4585"/>
                    <a:pt x="9049" y="4239"/>
                    <a:pt x="8894" y="3954"/>
                  </a:cubicBezTo>
                  <a:cubicBezTo>
                    <a:pt x="8763" y="3668"/>
                    <a:pt x="8382" y="3573"/>
                    <a:pt x="8263" y="3394"/>
                  </a:cubicBezTo>
                  <a:cubicBezTo>
                    <a:pt x="8216" y="3335"/>
                    <a:pt x="8180" y="3263"/>
                    <a:pt x="8156" y="3180"/>
                  </a:cubicBezTo>
                  <a:lnTo>
                    <a:pt x="9406" y="1930"/>
                  </a:lnTo>
                  <a:cubicBezTo>
                    <a:pt x="9513" y="1989"/>
                    <a:pt x="9632" y="2025"/>
                    <a:pt x="9752" y="2025"/>
                  </a:cubicBezTo>
                  <a:cubicBezTo>
                    <a:pt x="9930" y="2025"/>
                    <a:pt x="10109" y="1953"/>
                    <a:pt x="10228" y="1834"/>
                  </a:cubicBezTo>
                  <a:cubicBezTo>
                    <a:pt x="10490" y="1572"/>
                    <a:pt x="10490" y="1132"/>
                    <a:pt x="10228" y="870"/>
                  </a:cubicBezTo>
                  <a:cubicBezTo>
                    <a:pt x="10091" y="733"/>
                    <a:pt x="9915" y="665"/>
                    <a:pt x="9740" y="665"/>
                  </a:cubicBezTo>
                  <a:cubicBezTo>
                    <a:pt x="9564" y="665"/>
                    <a:pt x="9388" y="733"/>
                    <a:pt x="9251" y="870"/>
                  </a:cubicBezTo>
                  <a:cubicBezTo>
                    <a:pt x="9037" y="1096"/>
                    <a:pt x="9001" y="1430"/>
                    <a:pt x="9168" y="1691"/>
                  </a:cubicBezTo>
                  <a:lnTo>
                    <a:pt x="8025" y="2834"/>
                  </a:lnTo>
                  <a:cubicBezTo>
                    <a:pt x="7918" y="2644"/>
                    <a:pt x="7799" y="2537"/>
                    <a:pt x="7501" y="2489"/>
                  </a:cubicBezTo>
                  <a:cubicBezTo>
                    <a:pt x="7493" y="2488"/>
                    <a:pt x="7485" y="2488"/>
                    <a:pt x="7477" y="2488"/>
                  </a:cubicBezTo>
                  <a:cubicBezTo>
                    <a:pt x="7394" y="2488"/>
                    <a:pt x="7334" y="2545"/>
                    <a:pt x="7323" y="2632"/>
                  </a:cubicBezTo>
                  <a:cubicBezTo>
                    <a:pt x="7311" y="2715"/>
                    <a:pt x="7370" y="2787"/>
                    <a:pt x="7454" y="2811"/>
                  </a:cubicBezTo>
                  <a:cubicBezTo>
                    <a:pt x="7680" y="2834"/>
                    <a:pt x="7727" y="2906"/>
                    <a:pt x="7811" y="3192"/>
                  </a:cubicBezTo>
                  <a:cubicBezTo>
                    <a:pt x="7930" y="3549"/>
                    <a:pt x="7989" y="3644"/>
                    <a:pt x="8323" y="3835"/>
                  </a:cubicBezTo>
                  <a:cubicBezTo>
                    <a:pt x="8632" y="4025"/>
                    <a:pt x="8644" y="4061"/>
                    <a:pt x="8597" y="4418"/>
                  </a:cubicBezTo>
                  <a:cubicBezTo>
                    <a:pt x="8537" y="4799"/>
                    <a:pt x="8573" y="4906"/>
                    <a:pt x="8775" y="5216"/>
                  </a:cubicBezTo>
                  <a:cubicBezTo>
                    <a:pt x="8990" y="5525"/>
                    <a:pt x="8990" y="5573"/>
                    <a:pt x="8775" y="5871"/>
                  </a:cubicBezTo>
                  <a:cubicBezTo>
                    <a:pt x="8573" y="6180"/>
                    <a:pt x="8561" y="6287"/>
                    <a:pt x="8597" y="6668"/>
                  </a:cubicBezTo>
                  <a:cubicBezTo>
                    <a:pt x="8644" y="7025"/>
                    <a:pt x="8632" y="7061"/>
                    <a:pt x="8323" y="7252"/>
                  </a:cubicBezTo>
                  <a:cubicBezTo>
                    <a:pt x="7989" y="7442"/>
                    <a:pt x="7930" y="7537"/>
                    <a:pt x="7811" y="7895"/>
                  </a:cubicBezTo>
                  <a:cubicBezTo>
                    <a:pt x="7692" y="8240"/>
                    <a:pt x="7668" y="8264"/>
                    <a:pt x="7311" y="8299"/>
                  </a:cubicBezTo>
                  <a:cubicBezTo>
                    <a:pt x="6918" y="8323"/>
                    <a:pt x="6834" y="8383"/>
                    <a:pt x="6561" y="8657"/>
                  </a:cubicBezTo>
                  <a:cubicBezTo>
                    <a:pt x="6411" y="8813"/>
                    <a:pt x="6334" y="8876"/>
                    <a:pt x="6228" y="8876"/>
                  </a:cubicBezTo>
                  <a:cubicBezTo>
                    <a:pt x="6156" y="8876"/>
                    <a:pt x="6071" y="8847"/>
                    <a:pt x="5942" y="8799"/>
                  </a:cubicBezTo>
                  <a:cubicBezTo>
                    <a:pt x="5799" y="8752"/>
                    <a:pt x="5668" y="8692"/>
                    <a:pt x="5525" y="8692"/>
                  </a:cubicBezTo>
                  <a:cubicBezTo>
                    <a:pt x="5261" y="8692"/>
                    <a:pt x="4987" y="8875"/>
                    <a:pt x="4806" y="8875"/>
                  </a:cubicBezTo>
                  <a:cubicBezTo>
                    <a:pt x="4791" y="8875"/>
                    <a:pt x="4777" y="8874"/>
                    <a:pt x="4763" y="8871"/>
                  </a:cubicBezTo>
                  <a:cubicBezTo>
                    <a:pt x="4668" y="8859"/>
                    <a:pt x="4572" y="8752"/>
                    <a:pt x="4477" y="8657"/>
                  </a:cubicBezTo>
                  <a:cubicBezTo>
                    <a:pt x="4227" y="8383"/>
                    <a:pt x="4120" y="8323"/>
                    <a:pt x="3739" y="8299"/>
                  </a:cubicBezTo>
                  <a:cubicBezTo>
                    <a:pt x="3382" y="8264"/>
                    <a:pt x="3346" y="8240"/>
                    <a:pt x="3227" y="7895"/>
                  </a:cubicBezTo>
                  <a:cubicBezTo>
                    <a:pt x="3108" y="7537"/>
                    <a:pt x="3048" y="7442"/>
                    <a:pt x="2727" y="7252"/>
                  </a:cubicBezTo>
                  <a:cubicBezTo>
                    <a:pt x="2405" y="7061"/>
                    <a:pt x="2393" y="7025"/>
                    <a:pt x="2441" y="6668"/>
                  </a:cubicBezTo>
                  <a:cubicBezTo>
                    <a:pt x="2501" y="6287"/>
                    <a:pt x="2465" y="6180"/>
                    <a:pt x="2262" y="5871"/>
                  </a:cubicBezTo>
                  <a:cubicBezTo>
                    <a:pt x="2048" y="5561"/>
                    <a:pt x="2048" y="5513"/>
                    <a:pt x="2262" y="5216"/>
                  </a:cubicBezTo>
                  <a:cubicBezTo>
                    <a:pt x="2465" y="4906"/>
                    <a:pt x="2477" y="4799"/>
                    <a:pt x="2441" y="4418"/>
                  </a:cubicBezTo>
                  <a:cubicBezTo>
                    <a:pt x="2393" y="4061"/>
                    <a:pt x="2405" y="4025"/>
                    <a:pt x="2727" y="3835"/>
                  </a:cubicBezTo>
                  <a:cubicBezTo>
                    <a:pt x="2846" y="3763"/>
                    <a:pt x="2965" y="3680"/>
                    <a:pt x="3048" y="3585"/>
                  </a:cubicBezTo>
                  <a:cubicBezTo>
                    <a:pt x="3144" y="3477"/>
                    <a:pt x="3179" y="3323"/>
                    <a:pt x="3227" y="3192"/>
                  </a:cubicBezTo>
                  <a:cubicBezTo>
                    <a:pt x="3275" y="3061"/>
                    <a:pt x="3322" y="2942"/>
                    <a:pt x="3394" y="2882"/>
                  </a:cubicBezTo>
                  <a:cubicBezTo>
                    <a:pt x="3465" y="2823"/>
                    <a:pt x="3596" y="2799"/>
                    <a:pt x="3739" y="2787"/>
                  </a:cubicBezTo>
                  <a:cubicBezTo>
                    <a:pt x="4120" y="2763"/>
                    <a:pt x="4215" y="2703"/>
                    <a:pt x="4477" y="2430"/>
                  </a:cubicBezTo>
                  <a:cubicBezTo>
                    <a:pt x="4626" y="2273"/>
                    <a:pt x="4699" y="2210"/>
                    <a:pt x="4807" y="2210"/>
                  </a:cubicBezTo>
                  <a:cubicBezTo>
                    <a:pt x="4880" y="2210"/>
                    <a:pt x="4969" y="2239"/>
                    <a:pt x="5108" y="2287"/>
                  </a:cubicBezTo>
                  <a:cubicBezTo>
                    <a:pt x="5287" y="2352"/>
                    <a:pt x="5406" y="2385"/>
                    <a:pt x="5525" y="2385"/>
                  </a:cubicBezTo>
                  <a:cubicBezTo>
                    <a:pt x="5644" y="2385"/>
                    <a:pt x="5763" y="2352"/>
                    <a:pt x="5942" y="2287"/>
                  </a:cubicBezTo>
                  <a:cubicBezTo>
                    <a:pt x="6081" y="2233"/>
                    <a:pt x="6168" y="2206"/>
                    <a:pt x="6236" y="2206"/>
                  </a:cubicBezTo>
                  <a:cubicBezTo>
                    <a:pt x="6366" y="2206"/>
                    <a:pt x="6425" y="2306"/>
                    <a:pt x="6644" y="2525"/>
                  </a:cubicBezTo>
                  <a:cubicBezTo>
                    <a:pt x="6680" y="2555"/>
                    <a:pt x="6721" y="2570"/>
                    <a:pt x="6762" y="2570"/>
                  </a:cubicBezTo>
                  <a:cubicBezTo>
                    <a:pt x="6802" y="2570"/>
                    <a:pt x="6840" y="2555"/>
                    <a:pt x="6870" y="2525"/>
                  </a:cubicBezTo>
                  <a:cubicBezTo>
                    <a:pt x="6930" y="2465"/>
                    <a:pt x="6930" y="2358"/>
                    <a:pt x="6870" y="2299"/>
                  </a:cubicBezTo>
                  <a:lnTo>
                    <a:pt x="6787" y="2203"/>
                  </a:lnTo>
                  <a:cubicBezTo>
                    <a:pt x="6569" y="1978"/>
                    <a:pt x="6422" y="1886"/>
                    <a:pt x="6241" y="1886"/>
                  </a:cubicBezTo>
                  <a:cubicBezTo>
                    <a:pt x="6125" y="1886"/>
                    <a:pt x="5994" y="1924"/>
                    <a:pt x="5822" y="1989"/>
                  </a:cubicBezTo>
                  <a:cubicBezTo>
                    <a:pt x="5775" y="2001"/>
                    <a:pt x="5715" y="2013"/>
                    <a:pt x="5668" y="2025"/>
                  </a:cubicBezTo>
                  <a:lnTo>
                    <a:pt x="5668" y="1132"/>
                  </a:lnTo>
                  <a:cubicBezTo>
                    <a:pt x="5906" y="1060"/>
                    <a:pt x="6084" y="858"/>
                    <a:pt x="6084" y="584"/>
                  </a:cubicBezTo>
                  <a:cubicBezTo>
                    <a:pt x="6084" y="263"/>
                    <a:pt x="5822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5" name="Google Shape;9583;p68"/>
            <p:cNvSpPr/>
            <p:nvPr/>
          </p:nvSpPr>
          <p:spPr>
            <a:xfrm>
              <a:off x="6938984" y="3622042"/>
              <a:ext cx="53899" cy="51605"/>
            </a:xfrm>
            <a:custGeom>
              <a:avLst/>
              <a:gdLst/>
              <a:ahLst/>
              <a:cxnLst/>
              <a:rect l="l" t="t" r="r" b="b"/>
              <a:pathLst>
                <a:path w="1692" h="1620" extrusionOk="0">
                  <a:moveTo>
                    <a:pt x="919" y="548"/>
                  </a:moveTo>
                  <a:cubicBezTo>
                    <a:pt x="1015" y="548"/>
                    <a:pt x="1114" y="587"/>
                    <a:pt x="1191" y="665"/>
                  </a:cubicBezTo>
                  <a:cubicBezTo>
                    <a:pt x="1334" y="796"/>
                    <a:pt x="1334" y="1046"/>
                    <a:pt x="1191" y="1200"/>
                  </a:cubicBezTo>
                  <a:cubicBezTo>
                    <a:pt x="1114" y="1272"/>
                    <a:pt x="1015" y="1307"/>
                    <a:pt x="919" y="1307"/>
                  </a:cubicBezTo>
                  <a:cubicBezTo>
                    <a:pt x="822" y="1307"/>
                    <a:pt x="727" y="1272"/>
                    <a:pt x="655" y="1200"/>
                  </a:cubicBezTo>
                  <a:cubicBezTo>
                    <a:pt x="500" y="1046"/>
                    <a:pt x="500" y="807"/>
                    <a:pt x="655" y="665"/>
                  </a:cubicBezTo>
                  <a:cubicBezTo>
                    <a:pt x="727" y="587"/>
                    <a:pt x="822" y="548"/>
                    <a:pt x="919" y="548"/>
                  </a:cubicBezTo>
                  <a:close/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34" y="557"/>
                  </a:lnTo>
                  <a:cubicBezTo>
                    <a:pt x="179" y="819"/>
                    <a:pt x="191" y="1177"/>
                    <a:pt x="429" y="1415"/>
                  </a:cubicBezTo>
                  <a:cubicBezTo>
                    <a:pt x="560" y="1552"/>
                    <a:pt x="739" y="1620"/>
                    <a:pt x="920" y="1620"/>
                  </a:cubicBezTo>
                  <a:cubicBezTo>
                    <a:pt x="1102" y="1620"/>
                    <a:pt x="1286" y="1552"/>
                    <a:pt x="1429" y="1415"/>
                  </a:cubicBezTo>
                  <a:cubicBezTo>
                    <a:pt x="1691" y="1153"/>
                    <a:pt x="1691" y="700"/>
                    <a:pt x="1429" y="415"/>
                  </a:cubicBezTo>
                  <a:cubicBezTo>
                    <a:pt x="1294" y="286"/>
                    <a:pt x="1120" y="223"/>
                    <a:pt x="945" y="223"/>
                  </a:cubicBezTo>
                  <a:cubicBezTo>
                    <a:pt x="812" y="223"/>
                    <a:pt x="678" y="259"/>
                    <a:pt x="560" y="331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סימן ''אסור'' 5"/>
          <p:cNvSpPr/>
          <p:nvPr/>
        </p:nvSpPr>
        <p:spPr>
          <a:xfrm>
            <a:off x="1962682" y="1415518"/>
            <a:ext cx="665160" cy="692004"/>
          </a:xfrm>
          <a:prstGeom prst="noSmoking">
            <a:avLst>
              <a:gd name="adj" fmla="val 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66" name="Google Shape;10844;p70"/>
          <p:cNvGrpSpPr/>
          <p:nvPr/>
        </p:nvGrpSpPr>
        <p:grpSpPr>
          <a:xfrm>
            <a:off x="4940540" y="1397552"/>
            <a:ext cx="583163" cy="716998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80" name="צורה חופשית 79"/>
          <p:cNvSpPr/>
          <p:nvPr/>
        </p:nvSpPr>
        <p:spPr>
          <a:xfrm flipH="1">
            <a:off x="398248" y="1247035"/>
            <a:ext cx="11264338" cy="4651588"/>
          </a:xfrm>
          <a:custGeom>
            <a:avLst/>
            <a:gdLst>
              <a:gd name="connsiteX0" fmla="*/ 0 w 11264338"/>
              <a:gd name="connsiteY0" fmla="*/ 0 h 4651588"/>
              <a:gd name="connsiteX1" fmla="*/ 5620130 w 11264338"/>
              <a:gd name="connsiteY1" fmla="*/ 0 h 4651588"/>
              <a:gd name="connsiteX2" fmla="*/ 5620130 w 11264338"/>
              <a:gd name="connsiteY2" fmla="*/ 4282846 h 4651588"/>
              <a:gd name="connsiteX3" fmla="*/ 8341216 w 11264338"/>
              <a:gd name="connsiteY3" fmla="*/ 4282846 h 4651588"/>
              <a:gd name="connsiteX4" fmla="*/ 8341216 w 11264338"/>
              <a:gd name="connsiteY4" fmla="*/ 0 h 4651588"/>
              <a:gd name="connsiteX5" fmla="*/ 11264338 w 11264338"/>
              <a:gd name="connsiteY5" fmla="*/ 0 h 4651588"/>
              <a:gd name="connsiteX6" fmla="*/ 11264338 w 11264338"/>
              <a:gd name="connsiteY6" fmla="*/ 4651588 h 4651588"/>
              <a:gd name="connsiteX7" fmla="*/ 0 w 11264338"/>
              <a:gd name="connsiteY7" fmla="*/ 4651588 h 465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64338" h="4651588">
                <a:moveTo>
                  <a:pt x="0" y="0"/>
                </a:moveTo>
                <a:lnTo>
                  <a:pt x="5620130" y="0"/>
                </a:lnTo>
                <a:lnTo>
                  <a:pt x="5620130" y="4282846"/>
                </a:lnTo>
                <a:lnTo>
                  <a:pt x="8341216" y="4282846"/>
                </a:lnTo>
                <a:lnTo>
                  <a:pt x="8341216" y="0"/>
                </a:lnTo>
                <a:lnTo>
                  <a:pt x="11264338" y="0"/>
                </a:lnTo>
                <a:lnTo>
                  <a:pt x="11264338" y="4651588"/>
                </a:lnTo>
                <a:lnTo>
                  <a:pt x="0" y="4651588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78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תמונה 7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19" b="98185" l="1664" r="981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05" y="2290712"/>
            <a:ext cx="4762260" cy="4391074"/>
          </a:xfrm>
          <a:prstGeom prst="rect">
            <a:avLst/>
          </a:prstGeom>
        </p:spPr>
      </p:pic>
      <p:pic>
        <p:nvPicPr>
          <p:cNvPr id="80" name="תמונה 7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892" y="2960688"/>
            <a:ext cx="163192" cy="167620"/>
          </a:xfrm>
          <a:prstGeom prst="rect">
            <a:avLst/>
          </a:prstGeom>
        </p:spPr>
      </p:pic>
      <p:pic>
        <p:nvPicPr>
          <p:cNvPr id="81" name="תמונה 8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418" y="3763685"/>
            <a:ext cx="163192" cy="167620"/>
          </a:xfrm>
          <a:prstGeom prst="rect">
            <a:avLst/>
          </a:prstGeom>
        </p:spPr>
      </p:pic>
      <p:pic>
        <p:nvPicPr>
          <p:cNvPr id="82" name="תמונה 8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71" y="3345190"/>
            <a:ext cx="163192" cy="167620"/>
          </a:xfrm>
          <a:prstGeom prst="rect">
            <a:avLst/>
          </a:prstGeom>
        </p:spPr>
      </p:pic>
      <p:pic>
        <p:nvPicPr>
          <p:cNvPr id="83" name="תמונה 8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283" y="3679875"/>
            <a:ext cx="163192" cy="167620"/>
          </a:xfrm>
          <a:prstGeom prst="rect">
            <a:avLst/>
          </a:prstGeom>
        </p:spPr>
      </p:pic>
      <p:sp>
        <p:nvSpPr>
          <p:cNvPr id="74" name="צורה חופשית 73"/>
          <p:cNvSpPr/>
          <p:nvPr/>
        </p:nvSpPr>
        <p:spPr>
          <a:xfrm>
            <a:off x="3517829" y="464644"/>
            <a:ext cx="8293023" cy="770742"/>
          </a:xfrm>
          <a:custGeom>
            <a:avLst/>
            <a:gdLst>
              <a:gd name="connsiteX0" fmla="*/ 349982 w 8318284"/>
              <a:gd name="connsiteY0" fmla="*/ 0 h 699964"/>
              <a:gd name="connsiteX1" fmla="*/ 8318284 w 8318284"/>
              <a:gd name="connsiteY1" fmla="*/ 0 h 699964"/>
              <a:gd name="connsiteX2" fmla="*/ 8318284 w 8318284"/>
              <a:gd name="connsiteY2" fmla="*/ 699964 h 699964"/>
              <a:gd name="connsiteX3" fmla="*/ 349982 w 8318284"/>
              <a:gd name="connsiteY3" fmla="*/ 699964 h 699964"/>
              <a:gd name="connsiteX4" fmla="*/ 0 w 8318284"/>
              <a:gd name="connsiteY4" fmla="*/ 349982 h 699964"/>
              <a:gd name="connsiteX5" fmla="*/ 349982 w 8318284"/>
              <a:gd name="connsiteY5" fmla="*/ 0 h 69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8284" h="699964">
                <a:moveTo>
                  <a:pt x="349982" y="0"/>
                </a:moveTo>
                <a:lnTo>
                  <a:pt x="8318284" y="0"/>
                </a:lnTo>
                <a:lnTo>
                  <a:pt x="8318284" y="699964"/>
                </a:lnTo>
                <a:lnTo>
                  <a:pt x="349982" y="699964"/>
                </a:lnTo>
                <a:cubicBezTo>
                  <a:pt x="156692" y="699964"/>
                  <a:pt x="0" y="543272"/>
                  <a:pt x="0" y="349982"/>
                </a:cubicBezTo>
                <a:cubicBezTo>
                  <a:pt x="0" y="156692"/>
                  <a:pt x="156692" y="0"/>
                  <a:pt x="349982" y="0"/>
                </a:cubicBezTo>
                <a:close/>
              </a:path>
            </a:pathLst>
          </a:custGeom>
          <a:gradFill flip="none" rotWithShape="1">
            <a:gsLst>
              <a:gs pos="0">
                <a:srgbClr val="87060D"/>
              </a:gs>
              <a:gs pos="97000">
                <a:srgbClr val="FD313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3495675" y="492112"/>
            <a:ext cx="746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</a:rPr>
              <a:t>שלב ג' </a:t>
            </a:r>
            <a:r>
              <a:rPr lang="en-IL" sz="4000" b="1" dirty="0">
                <a:solidFill>
                  <a:schemeClr val="bg1"/>
                </a:solidFill>
              </a:rPr>
              <a:t>–</a:t>
            </a:r>
            <a:r>
              <a:rPr lang="he-IL" sz="4000" b="1" dirty="0">
                <a:solidFill>
                  <a:schemeClr val="bg1"/>
                </a:solidFill>
              </a:rPr>
              <a:t> התפרצות תחלואה</a:t>
            </a:r>
            <a:endParaRPr lang="he-IL" sz="3600" dirty="0">
              <a:solidFill>
                <a:schemeClr val="bg1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26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55" name="Google Shape;10618;p69"/>
          <p:cNvGrpSpPr/>
          <p:nvPr/>
        </p:nvGrpSpPr>
        <p:grpSpPr>
          <a:xfrm>
            <a:off x="7781329" y="143961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6" name="Google Shape;10844;p70"/>
          <p:cNvGrpSpPr/>
          <p:nvPr/>
        </p:nvGrpSpPr>
        <p:grpSpPr>
          <a:xfrm>
            <a:off x="4994622" y="1397552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9" name="מלבן 8"/>
          <p:cNvSpPr/>
          <p:nvPr/>
        </p:nvSpPr>
        <p:spPr>
          <a:xfrm>
            <a:off x="1379538" y="1534299"/>
            <a:ext cx="100669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200" b="1" dirty="0"/>
              <a:t>בשלב הזה, לצערנו, יש התפרצות אצלנו במוסד. </a:t>
            </a:r>
          </a:p>
          <a:p>
            <a:r>
              <a:rPr lang="he-IL" sz="2200" b="1" dirty="0"/>
              <a:t>כאן אנחנו עושים כמה פעולות מידיות:</a:t>
            </a:r>
          </a:p>
        </p:txBody>
      </p:sp>
      <p:grpSp>
        <p:nvGrpSpPr>
          <p:cNvPr id="49" name="Google Shape;10844;p70"/>
          <p:cNvGrpSpPr/>
          <p:nvPr/>
        </p:nvGrpSpPr>
        <p:grpSpPr>
          <a:xfrm>
            <a:off x="10994879" y="472058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50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3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4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0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1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2" name="מלבן 1"/>
          <p:cNvSpPr/>
          <p:nvPr/>
        </p:nvSpPr>
        <p:spPr>
          <a:xfrm>
            <a:off x="5105019" y="2515678"/>
            <a:ext cx="6568171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he-IL" sz="2200" dirty="0"/>
              <a:t>סגירה מידית של המוסד לכל כניסה ויציאה. </a:t>
            </a:r>
          </a:p>
          <a:p>
            <a:pPr marL="800100" lvl="1" indent="-3429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he-IL" sz="2200" dirty="0"/>
              <a:t>בידוד החולים בחדרי/מחלקות חולים במוסד. </a:t>
            </a:r>
          </a:p>
          <a:p>
            <a:pPr marL="800100" lvl="1" indent="-3429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he-IL" sz="2200" dirty="0"/>
              <a:t>הפניית חולים קשה לבתי החולים או </a:t>
            </a:r>
            <a:r>
              <a:rPr lang="he-IL" sz="2200" dirty="0" err="1" smtClean="0"/>
              <a:t>למר"גים</a:t>
            </a:r>
            <a:r>
              <a:rPr lang="he-IL" sz="2200" dirty="0" smtClean="0"/>
              <a:t>.  </a:t>
            </a:r>
            <a:endParaRPr lang="he-IL" sz="2200" dirty="0"/>
          </a:p>
          <a:p>
            <a:pPr marL="800100" lvl="1" indent="-3429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he-IL" sz="2200" dirty="0" smtClean="0"/>
              <a:t>מי </a:t>
            </a:r>
            <a:r>
              <a:rPr lang="he-IL" sz="2200" dirty="0"/>
              <a:t>שנחשף מועבר לחדרי/ מחלקת מבודדים. </a:t>
            </a:r>
          </a:p>
          <a:p>
            <a:pPr lvl="1">
              <a:spcAft>
                <a:spcPts val="1800"/>
              </a:spcAft>
            </a:pPr>
            <a:endParaRPr lang="he-IL" sz="2200" dirty="0"/>
          </a:p>
          <a:p>
            <a:pPr>
              <a:spcAft>
                <a:spcPts val="1800"/>
              </a:spcAft>
            </a:pPr>
            <a:endParaRPr lang="he-IL" sz="2200" b="1" dirty="0"/>
          </a:p>
        </p:txBody>
      </p:sp>
      <p:sp>
        <p:nvSpPr>
          <p:cNvPr id="4" name="TextBox 3"/>
          <p:cNvSpPr txBox="1"/>
          <p:nvPr/>
        </p:nvSpPr>
        <p:spPr>
          <a:xfrm rot="19713583">
            <a:off x="1088137" y="4061061"/>
            <a:ext cx="1421894" cy="307777"/>
          </a:xfrm>
          <a:prstGeom prst="rect">
            <a:avLst/>
          </a:prstGeom>
          <a:noFill/>
          <a:scene3d>
            <a:camera prst="orthographicFront">
              <a:rot lat="2400000" lon="0" rev="0"/>
            </a:camera>
            <a:lightRig rig="threePt" dir="t"/>
          </a:scene3d>
        </p:spPr>
        <p:txBody>
          <a:bodyPr wrap="square" rtlCol="1">
            <a:spAutoFit/>
          </a:bodyPr>
          <a:lstStyle/>
          <a:p>
            <a:r>
              <a:rPr lang="he-IL" sz="1400" b="1" dirty="0">
                <a:solidFill>
                  <a:srgbClr val="ED7D31"/>
                </a:solidFill>
                <a:latin typeface="Arial Black" panose="020B0A04020102020204" pitchFamily="34" charset="0"/>
              </a:rPr>
              <a:t>מחלקת חולים</a:t>
            </a:r>
          </a:p>
        </p:txBody>
      </p:sp>
      <p:sp>
        <p:nvSpPr>
          <p:cNvPr id="77" name="TextBox 76"/>
          <p:cNvSpPr txBox="1"/>
          <p:nvPr/>
        </p:nvSpPr>
        <p:spPr>
          <a:xfrm rot="19713583">
            <a:off x="1281974" y="5984592"/>
            <a:ext cx="1421894" cy="307777"/>
          </a:xfrm>
          <a:prstGeom prst="rect">
            <a:avLst/>
          </a:prstGeom>
          <a:noFill/>
          <a:scene3d>
            <a:camera prst="orthographicFront">
              <a:rot lat="2400000" lon="0" rev="0"/>
            </a:camera>
            <a:lightRig rig="threePt" dir="t"/>
          </a:scene3d>
        </p:spPr>
        <p:txBody>
          <a:bodyPr wrap="square" rtlCol="1">
            <a:spAutoFit/>
          </a:bodyPr>
          <a:lstStyle/>
          <a:p>
            <a:r>
              <a:rPr lang="he-IL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מחלקת מבודדים</a:t>
            </a:r>
          </a:p>
        </p:txBody>
      </p:sp>
      <p:sp>
        <p:nvSpPr>
          <p:cNvPr id="6" name="סימן ''אסור'' 5"/>
          <p:cNvSpPr/>
          <p:nvPr/>
        </p:nvSpPr>
        <p:spPr>
          <a:xfrm>
            <a:off x="1955200" y="5179057"/>
            <a:ext cx="188435" cy="195518"/>
          </a:xfrm>
          <a:prstGeom prst="noSmoking">
            <a:avLst>
              <a:gd name="adj" fmla="val 12571"/>
            </a:avLst>
          </a:prstGeom>
          <a:gradFill flip="none" rotWithShape="1">
            <a:gsLst>
              <a:gs pos="0">
                <a:srgbClr val="87060D"/>
              </a:gs>
              <a:gs pos="97000">
                <a:srgbClr val="FD313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9" name="סימן ''אסור'' 38"/>
          <p:cNvSpPr/>
          <p:nvPr/>
        </p:nvSpPr>
        <p:spPr>
          <a:xfrm flipV="1">
            <a:off x="3240911" y="4745415"/>
            <a:ext cx="164444" cy="150675"/>
          </a:xfrm>
          <a:prstGeom prst="noSmoking">
            <a:avLst>
              <a:gd name="adj" fmla="val 12571"/>
            </a:avLst>
          </a:prstGeom>
          <a:gradFill flip="none" rotWithShape="1">
            <a:gsLst>
              <a:gs pos="0">
                <a:srgbClr val="87060D"/>
              </a:gs>
              <a:gs pos="97000">
                <a:srgbClr val="FD313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15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צורה חופשית 73"/>
          <p:cNvSpPr/>
          <p:nvPr/>
        </p:nvSpPr>
        <p:spPr>
          <a:xfrm>
            <a:off x="3506254" y="464644"/>
            <a:ext cx="8293023" cy="770742"/>
          </a:xfrm>
          <a:custGeom>
            <a:avLst/>
            <a:gdLst>
              <a:gd name="connsiteX0" fmla="*/ 349982 w 8318284"/>
              <a:gd name="connsiteY0" fmla="*/ 0 h 699964"/>
              <a:gd name="connsiteX1" fmla="*/ 8318284 w 8318284"/>
              <a:gd name="connsiteY1" fmla="*/ 0 h 699964"/>
              <a:gd name="connsiteX2" fmla="*/ 8318284 w 8318284"/>
              <a:gd name="connsiteY2" fmla="*/ 699964 h 699964"/>
              <a:gd name="connsiteX3" fmla="*/ 349982 w 8318284"/>
              <a:gd name="connsiteY3" fmla="*/ 699964 h 699964"/>
              <a:gd name="connsiteX4" fmla="*/ 0 w 8318284"/>
              <a:gd name="connsiteY4" fmla="*/ 349982 h 699964"/>
              <a:gd name="connsiteX5" fmla="*/ 349982 w 8318284"/>
              <a:gd name="connsiteY5" fmla="*/ 0 h 69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8284" h="699964">
                <a:moveTo>
                  <a:pt x="349982" y="0"/>
                </a:moveTo>
                <a:lnTo>
                  <a:pt x="8318284" y="0"/>
                </a:lnTo>
                <a:lnTo>
                  <a:pt x="8318284" y="699964"/>
                </a:lnTo>
                <a:lnTo>
                  <a:pt x="349982" y="699964"/>
                </a:lnTo>
                <a:cubicBezTo>
                  <a:pt x="156692" y="699964"/>
                  <a:pt x="0" y="543272"/>
                  <a:pt x="0" y="349982"/>
                </a:cubicBezTo>
                <a:cubicBezTo>
                  <a:pt x="0" y="156692"/>
                  <a:pt x="156692" y="0"/>
                  <a:pt x="349982" y="0"/>
                </a:cubicBezTo>
                <a:close/>
              </a:path>
            </a:pathLst>
          </a:custGeom>
          <a:gradFill flip="none" rotWithShape="1">
            <a:gsLst>
              <a:gs pos="0">
                <a:srgbClr val="87060D"/>
              </a:gs>
              <a:gs pos="97000">
                <a:srgbClr val="FD313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3495675" y="492112"/>
            <a:ext cx="746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</a:rPr>
              <a:t>שלב ג' </a:t>
            </a:r>
            <a:r>
              <a:rPr lang="en-IL" sz="4000" b="1" dirty="0">
                <a:solidFill>
                  <a:schemeClr val="bg1"/>
                </a:solidFill>
              </a:rPr>
              <a:t>–</a:t>
            </a:r>
            <a:r>
              <a:rPr lang="he-IL" sz="4000" b="1" dirty="0">
                <a:solidFill>
                  <a:schemeClr val="bg1"/>
                </a:solidFill>
              </a:rPr>
              <a:t> התפרצות תחלואה</a:t>
            </a:r>
            <a:endParaRPr lang="he-IL" sz="3600" dirty="0">
              <a:solidFill>
                <a:schemeClr val="bg1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27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55" name="Google Shape;10618;p69"/>
          <p:cNvGrpSpPr/>
          <p:nvPr/>
        </p:nvGrpSpPr>
        <p:grpSpPr>
          <a:xfrm>
            <a:off x="7781329" y="143961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6" name="Google Shape;10844;p70"/>
          <p:cNvGrpSpPr/>
          <p:nvPr/>
        </p:nvGrpSpPr>
        <p:grpSpPr>
          <a:xfrm>
            <a:off x="4994622" y="1397552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9" name="מלבן 8"/>
          <p:cNvSpPr/>
          <p:nvPr/>
        </p:nvSpPr>
        <p:spPr>
          <a:xfrm>
            <a:off x="1379538" y="1676923"/>
            <a:ext cx="100669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200" b="1" dirty="0"/>
              <a:t>משימות נוספות בשלב זה:</a:t>
            </a:r>
          </a:p>
        </p:txBody>
      </p:sp>
      <p:grpSp>
        <p:nvGrpSpPr>
          <p:cNvPr id="49" name="Google Shape;10844;p70"/>
          <p:cNvGrpSpPr/>
          <p:nvPr/>
        </p:nvGrpSpPr>
        <p:grpSpPr>
          <a:xfrm>
            <a:off x="10994879" y="472058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50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3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4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0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1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2" name="מלבן 1"/>
          <p:cNvSpPr/>
          <p:nvPr/>
        </p:nvSpPr>
        <p:spPr>
          <a:xfrm>
            <a:off x="1987063" y="2515678"/>
            <a:ext cx="9110352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800"/>
              </a:spcAft>
            </a:pPr>
            <a:r>
              <a:rPr lang="he-IL" sz="2200" dirty="0"/>
              <a:t>נבצע בדיקות פנדמיה לחולים ולכל מי שהיה איתם במגע</a:t>
            </a:r>
          </a:p>
          <a:p>
            <a:pPr lvl="1">
              <a:spcAft>
                <a:spcPts val="1800"/>
              </a:spcAft>
            </a:pPr>
            <a:r>
              <a:rPr lang="he-IL" sz="2200" dirty="0"/>
              <a:t>ההנהלה מודיעה למשרד הבריאות</a:t>
            </a:r>
          </a:p>
          <a:p>
            <a:pPr lvl="1">
              <a:spcAft>
                <a:spcPts val="1800"/>
              </a:spcAft>
            </a:pPr>
            <a:r>
              <a:rPr lang="he-IL" sz="2200" dirty="0"/>
              <a:t>חשוב – יוגדר צוות מיוחד שיעבוד רק עם החולים/ צוות קורונה שהוגדר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he-IL" sz="2200" dirty="0"/>
              <a:t>והוכן לתפקיד מראש (בשלב א') יעבוד עם הדיירים החולים בלבד</a:t>
            </a:r>
          </a:p>
          <a:p>
            <a:pPr lvl="1">
              <a:spcAft>
                <a:spcPts val="1800"/>
              </a:spcAft>
            </a:pPr>
            <a:r>
              <a:rPr lang="he-IL" sz="2200" dirty="0"/>
              <a:t> ממשיכים לעבוד בקפסולות מבודדות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433" y="2405575"/>
            <a:ext cx="540548" cy="491466"/>
          </a:xfrm>
          <a:prstGeom prst="rect">
            <a:avLst/>
          </a:prstGeom>
        </p:spPr>
      </p:pic>
      <p:pic>
        <p:nvPicPr>
          <p:cNvPr id="32" name="תמונה 31">
            <a:hlinkClick r:id="rId6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433" y="3058940"/>
            <a:ext cx="735227" cy="439624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4817" y="4401746"/>
            <a:ext cx="668483" cy="508954"/>
          </a:xfrm>
          <a:prstGeom prst="rect">
            <a:avLst/>
          </a:prstGeom>
        </p:spPr>
      </p:pic>
      <p:grpSp>
        <p:nvGrpSpPr>
          <p:cNvPr id="6" name="קבוצה 5"/>
          <p:cNvGrpSpPr/>
          <p:nvPr/>
        </p:nvGrpSpPr>
        <p:grpSpPr>
          <a:xfrm>
            <a:off x="10635496" y="3572570"/>
            <a:ext cx="633096" cy="674263"/>
            <a:chOff x="10681250" y="3467976"/>
            <a:chExt cx="765197" cy="814954"/>
          </a:xfrm>
        </p:grpSpPr>
        <p:pic>
          <p:nvPicPr>
            <p:cNvPr id="39" name="תמונה 38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00" b="96550" l="48200" r="90000">
                          <a14:foregroundMark x1="73900" y1="90950" x2="76600" y2="83700"/>
                          <a14:foregroundMark x1="82767" y1="91300" x2="80633" y2="83900"/>
                          <a14:foregroundMark x1="57233" y1="8600" x2="60167" y2="58050"/>
                          <a14:foregroundMark x1="56467" y1="52500" x2="54200" y2="91150"/>
                          <a14:foregroundMark x1="59833" y1="59900" x2="60400" y2="91800"/>
                          <a14:foregroundMark x1="62633" y1="91150" x2="64900" y2="91300"/>
                          <a14:foregroundMark x1="65667" y1="92000" x2="62633" y2="89100"/>
                          <a14:foregroundMark x1="49600" y1="92300" x2="52400" y2="894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6882" r="9073" b="61586"/>
            <a:stretch/>
          </p:blipFill>
          <p:spPr>
            <a:xfrm>
              <a:off x="10681250" y="3467976"/>
              <a:ext cx="765197" cy="814954"/>
            </a:xfrm>
            <a:prstGeom prst="rect">
              <a:avLst/>
            </a:prstGeom>
          </p:spPr>
        </p:pic>
        <p:sp>
          <p:nvSpPr>
            <p:cNvPr id="40" name="עוגה 39"/>
            <p:cNvSpPr/>
            <p:nvPr/>
          </p:nvSpPr>
          <p:spPr>
            <a:xfrm>
              <a:off x="10975675" y="3691891"/>
              <a:ext cx="166278" cy="181087"/>
            </a:xfrm>
            <a:prstGeom prst="pie">
              <a:avLst>
                <a:gd name="adj1" fmla="val 0"/>
                <a:gd name="adj2" fmla="val 10822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8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צורה חופשית 73"/>
          <p:cNvSpPr/>
          <p:nvPr/>
        </p:nvSpPr>
        <p:spPr>
          <a:xfrm>
            <a:off x="3506254" y="464644"/>
            <a:ext cx="8293023" cy="770742"/>
          </a:xfrm>
          <a:custGeom>
            <a:avLst/>
            <a:gdLst>
              <a:gd name="connsiteX0" fmla="*/ 349982 w 8318284"/>
              <a:gd name="connsiteY0" fmla="*/ 0 h 699964"/>
              <a:gd name="connsiteX1" fmla="*/ 8318284 w 8318284"/>
              <a:gd name="connsiteY1" fmla="*/ 0 h 699964"/>
              <a:gd name="connsiteX2" fmla="*/ 8318284 w 8318284"/>
              <a:gd name="connsiteY2" fmla="*/ 699964 h 699964"/>
              <a:gd name="connsiteX3" fmla="*/ 349982 w 8318284"/>
              <a:gd name="connsiteY3" fmla="*/ 699964 h 699964"/>
              <a:gd name="connsiteX4" fmla="*/ 0 w 8318284"/>
              <a:gd name="connsiteY4" fmla="*/ 349982 h 699964"/>
              <a:gd name="connsiteX5" fmla="*/ 349982 w 8318284"/>
              <a:gd name="connsiteY5" fmla="*/ 0 h 69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8284" h="699964">
                <a:moveTo>
                  <a:pt x="349982" y="0"/>
                </a:moveTo>
                <a:lnTo>
                  <a:pt x="8318284" y="0"/>
                </a:lnTo>
                <a:lnTo>
                  <a:pt x="8318284" y="699964"/>
                </a:lnTo>
                <a:lnTo>
                  <a:pt x="349982" y="699964"/>
                </a:lnTo>
                <a:cubicBezTo>
                  <a:pt x="156692" y="699964"/>
                  <a:pt x="0" y="543272"/>
                  <a:pt x="0" y="349982"/>
                </a:cubicBezTo>
                <a:cubicBezTo>
                  <a:pt x="0" y="156692"/>
                  <a:pt x="156692" y="0"/>
                  <a:pt x="349982" y="0"/>
                </a:cubicBezTo>
                <a:close/>
              </a:path>
            </a:pathLst>
          </a:custGeom>
          <a:gradFill flip="none" rotWithShape="1">
            <a:gsLst>
              <a:gs pos="0">
                <a:srgbClr val="87060D"/>
              </a:gs>
              <a:gs pos="97000">
                <a:srgbClr val="FD313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3495675" y="492112"/>
            <a:ext cx="746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</a:rPr>
              <a:t>שלב ג' </a:t>
            </a:r>
            <a:r>
              <a:rPr lang="en-IL" sz="4000" b="1" dirty="0">
                <a:solidFill>
                  <a:schemeClr val="bg1"/>
                </a:solidFill>
              </a:rPr>
              <a:t>–</a:t>
            </a:r>
            <a:r>
              <a:rPr lang="he-IL" sz="4000" b="1" dirty="0">
                <a:solidFill>
                  <a:schemeClr val="bg1"/>
                </a:solidFill>
              </a:rPr>
              <a:t> התפרצות תחלואה</a:t>
            </a:r>
            <a:endParaRPr lang="he-IL" sz="3600" dirty="0">
              <a:solidFill>
                <a:schemeClr val="bg1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28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55" name="Google Shape;10618;p69"/>
          <p:cNvGrpSpPr/>
          <p:nvPr/>
        </p:nvGrpSpPr>
        <p:grpSpPr>
          <a:xfrm>
            <a:off x="7781329" y="143961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6" name="Google Shape;10844;p70"/>
          <p:cNvGrpSpPr/>
          <p:nvPr/>
        </p:nvGrpSpPr>
        <p:grpSpPr>
          <a:xfrm>
            <a:off x="4994622" y="1397552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9" name="מלבן 8"/>
          <p:cNvSpPr/>
          <p:nvPr/>
        </p:nvSpPr>
        <p:spPr>
          <a:xfrm>
            <a:off x="1379538" y="1534299"/>
            <a:ext cx="100669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200" b="1" dirty="0"/>
              <a:t>פעולה במקרה של איתור מטפל כחולה מאומת:</a:t>
            </a:r>
            <a:br>
              <a:rPr lang="he-IL" sz="2200" b="1" dirty="0"/>
            </a:br>
            <a:endParaRPr lang="he-IL" sz="2200" b="1" dirty="0"/>
          </a:p>
        </p:txBody>
      </p:sp>
      <p:grpSp>
        <p:nvGrpSpPr>
          <p:cNvPr id="49" name="Google Shape;10844;p70"/>
          <p:cNvGrpSpPr/>
          <p:nvPr/>
        </p:nvGrpSpPr>
        <p:grpSpPr>
          <a:xfrm>
            <a:off x="10994879" y="472058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50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3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4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0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1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2" name="קבוצה 1"/>
          <p:cNvGrpSpPr/>
          <p:nvPr/>
        </p:nvGrpSpPr>
        <p:grpSpPr>
          <a:xfrm>
            <a:off x="9645733" y="2480543"/>
            <a:ext cx="2256022" cy="2000633"/>
            <a:chOff x="9645733" y="2480543"/>
            <a:chExt cx="2256022" cy="2000633"/>
          </a:xfrm>
        </p:grpSpPr>
        <p:sp>
          <p:nvSpPr>
            <p:cNvPr id="4" name="מלבן 3"/>
            <p:cNvSpPr/>
            <p:nvPr/>
          </p:nvSpPr>
          <p:spPr>
            <a:xfrm>
              <a:off x="9645733" y="3465513"/>
              <a:ext cx="225602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1800"/>
                </a:spcAft>
              </a:pPr>
              <a:r>
                <a:rPr lang="he-IL" sz="2000" dirty="0" smtClean="0"/>
                <a:t>המטפל ייכנס לבידוד באופן </a:t>
              </a:r>
              <a:r>
                <a:rPr lang="he-IL" sz="2000" dirty="0" err="1" smtClean="0"/>
                <a:t>מיידי</a:t>
              </a:r>
              <a:r>
                <a:rPr lang="he-IL" sz="2000" dirty="0" smtClean="0"/>
                <a:t>.</a:t>
              </a:r>
              <a:endParaRPr lang="he-IL" sz="2000" dirty="0"/>
            </a:p>
          </p:txBody>
        </p:sp>
        <p:cxnSp>
          <p:nvCxnSpPr>
            <p:cNvPr id="6" name="מחבר ישר 5"/>
            <p:cNvCxnSpPr/>
            <p:nvPr/>
          </p:nvCxnSpPr>
          <p:spPr>
            <a:xfrm flipH="1">
              <a:off x="9838063" y="3465513"/>
              <a:ext cx="1576997" cy="0"/>
            </a:xfrm>
            <a:prstGeom prst="line">
              <a:avLst/>
            </a:prstGeom>
            <a:ln w="19050">
              <a:solidFill>
                <a:srgbClr val="CD1F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Graphic 2" descr="Suburban scene">
              <a:extLst>
                <a:ext uri="{FF2B5EF4-FFF2-40B4-BE49-F238E27FC236}">
                  <a16:creationId xmlns:a16="http://schemas.microsoft.com/office/drawing/2014/main" xmlns="" id="{86DFF892-C151-4D74-AB0C-FA432BE8A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08495" y="2480543"/>
              <a:ext cx="940414" cy="931566"/>
            </a:xfrm>
            <a:prstGeom prst="rect">
              <a:avLst/>
            </a:prstGeom>
          </p:spPr>
        </p:pic>
      </p:grpSp>
      <p:grpSp>
        <p:nvGrpSpPr>
          <p:cNvPr id="3" name="קבוצה 2"/>
          <p:cNvGrpSpPr/>
          <p:nvPr/>
        </p:nvGrpSpPr>
        <p:grpSpPr>
          <a:xfrm>
            <a:off x="7233039" y="2491610"/>
            <a:ext cx="2453598" cy="2599143"/>
            <a:chOff x="7233039" y="2491610"/>
            <a:chExt cx="2453598" cy="2599143"/>
          </a:xfrm>
        </p:grpSpPr>
        <p:grpSp>
          <p:nvGrpSpPr>
            <p:cNvPr id="10" name="קבוצה 9"/>
            <p:cNvGrpSpPr/>
            <p:nvPr/>
          </p:nvGrpSpPr>
          <p:grpSpPr>
            <a:xfrm>
              <a:off x="7898373" y="2491610"/>
              <a:ext cx="948029" cy="953083"/>
              <a:chOff x="3035264" y="1955596"/>
              <a:chExt cx="1537110" cy="1545304"/>
            </a:xfrm>
          </p:grpSpPr>
          <p:pic>
            <p:nvPicPr>
              <p:cNvPr id="41" name="Graphic 7" descr="Covid-19">
                <a:extLst>
                  <a:ext uri="{FF2B5EF4-FFF2-40B4-BE49-F238E27FC236}">
                    <a16:creationId xmlns:a16="http://schemas.microsoft.com/office/drawing/2014/main" xmlns="" id="{AE0AE992-6DA2-45FC-80D3-BD8C582FE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325418" y="2280621"/>
                <a:ext cx="882588" cy="882586"/>
              </a:xfrm>
              <a:prstGeom prst="rect">
                <a:avLst/>
              </a:prstGeom>
            </p:spPr>
          </p:pic>
          <p:pic>
            <p:nvPicPr>
              <p:cNvPr id="43" name="Graphic 9" descr="No sign">
                <a:extLst>
                  <a:ext uri="{FF2B5EF4-FFF2-40B4-BE49-F238E27FC236}">
                    <a16:creationId xmlns:a16="http://schemas.microsoft.com/office/drawing/2014/main" xmlns="" id="{A238055E-4E1A-43C3-9239-500254FDF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035264" y="1955596"/>
                <a:ext cx="1537110" cy="1545304"/>
              </a:xfrm>
              <a:prstGeom prst="rect">
                <a:avLst/>
              </a:prstGeom>
            </p:spPr>
          </p:pic>
        </p:grpSp>
        <p:sp>
          <p:nvSpPr>
            <p:cNvPr id="48" name="מלבן 47"/>
            <p:cNvSpPr/>
            <p:nvPr/>
          </p:nvSpPr>
          <p:spPr>
            <a:xfrm>
              <a:off x="7233039" y="3459537"/>
              <a:ext cx="2453598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1800"/>
                </a:spcAft>
              </a:pPr>
              <a:r>
                <a:rPr lang="he-IL" sz="2000" dirty="0"/>
                <a:t>המטפל לא יגיע לעבודה עד קבלת </a:t>
              </a:r>
              <a:r>
                <a:rPr lang="en-US" sz="2000" dirty="0" smtClean="0"/>
                <a:t/>
              </a:r>
              <a:br>
                <a:rPr lang="en-US" sz="2000" dirty="0" smtClean="0"/>
              </a:br>
              <a:r>
                <a:rPr lang="he-IL" sz="2000" dirty="0" smtClean="0"/>
                <a:t>2 בדיקות </a:t>
              </a:r>
              <a:r>
                <a:rPr lang="he-IL" sz="2000" dirty="0"/>
                <a:t>שלילית לקורונה ואישור מנהלו האישי.</a:t>
              </a:r>
            </a:p>
          </p:txBody>
        </p:sp>
        <p:cxnSp>
          <p:nvCxnSpPr>
            <p:cNvPr id="62" name="מחבר ישר 61"/>
            <p:cNvCxnSpPr/>
            <p:nvPr/>
          </p:nvCxnSpPr>
          <p:spPr>
            <a:xfrm flipH="1">
              <a:off x="7612364" y="3474395"/>
              <a:ext cx="1576997" cy="0"/>
            </a:xfrm>
            <a:prstGeom prst="line">
              <a:avLst/>
            </a:prstGeom>
            <a:ln w="19050">
              <a:solidFill>
                <a:srgbClr val="CD1F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קבוצה 4"/>
          <p:cNvGrpSpPr/>
          <p:nvPr/>
        </p:nvGrpSpPr>
        <p:grpSpPr>
          <a:xfrm>
            <a:off x="5038182" y="2517800"/>
            <a:ext cx="2456488" cy="2292012"/>
            <a:chOff x="5038182" y="2517800"/>
            <a:chExt cx="2456488" cy="2292012"/>
          </a:xfrm>
        </p:grpSpPr>
        <p:pic>
          <p:nvPicPr>
            <p:cNvPr id="42" name="Graphic 8" descr="Test tubes">
              <a:extLst>
                <a:ext uri="{FF2B5EF4-FFF2-40B4-BE49-F238E27FC236}">
                  <a16:creationId xmlns:a16="http://schemas.microsoft.com/office/drawing/2014/main" xmlns="" id="{5FE73095-7DD1-4913-87E2-7576284DF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44529" y="2517800"/>
              <a:ext cx="861263" cy="857053"/>
            </a:xfrm>
            <a:prstGeom prst="rect">
              <a:avLst/>
            </a:prstGeom>
          </p:spPr>
        </p:pic>
        <p:sp>
          <p:nvSpPr>
            <p:cNvPr id="63" name="מלבן 62"/>
            <p:cNvSpPr/>
            <p:nvPr/>
          </p:nvSpPr>
          <p:spPr>
            <a:xfrm>
              <a:off x="5038182" y="3486373"/>
              <a:ext cx="245648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1800"/>
                </a:spcAft>
              </a:pPr>
              <a:r>
                <a:rPr lang="he-IL" sz="2000" dirty="0"/>
                <a:t>יש לבצע תחקיר ולברר מי היה </a:t>
              </a:r>
              <a:r>
                <a:rPr lang="he-IL" sz="2000" dirty="0" err="1"/>
                <a:t>איתו</a:t>
              </a:r>
              <a:r>
                <a:rPr lang="he-IL" sz="2000" dirty="0"/>
                <a:t> במגע ולבצע בדיקות קורונה לכולם. </a:t>
              </a:r>
            </a:p>
          </p:txBody>
        </p:sp>
        <p:cxnSp>
          <p:nvCxnSpPr>
            <p:cNvPr id="64" name="מחבר ישר 63"/>
            <p:cNvCxnSpPr/>
            <p:nvPr/>
          </p:nvCxnSpPr>
          <p:spPr>
            <a:xfrm flipH="1">
              <a:off x="5386663" y="3486374"/>
              <a:ext cx="1576997" cy="0"/>
            </a:xfrm>
            <a:prstGeom prst="line">
              <a:avLst/>
            </a:prstGeom>
            <a:ln w="19050">
              <a:solidFill>
                <a:srgbClr val="CD1F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קבוצה 6"/>
          <p:cNvGrpSpPr/>
          <p:nvPr/>
        </p:nvGrpSpPr>
        <p:grpSpPr>
          <a:xfrm>
            <a:off x="2772075" y="2469785"/>
            <a:ext cx="2276625" cy="2350431"/>
            <a:chOff x="2772075" y="2469785"/>
            <a:chExt cx="2276625" cy="2350431"/>
          </a:xfrm>
        </p:grpSpPr>
        <p:pic>
          <p:nvPicPr>
            <p:cNvPr id="44" name="Graphic 10" descr="Remote work">
              <a:extLst>
                <a:ext uri="{FF2B5EF4-FFF2-40B4-BE49-F238E27FC236}">
                  <a16:creationId xmlns:a16="http://schemas.microsoft.com/office/drawing/2014/main" xmlns="" id="{DD07EEFB-3D8A-4B72-B492-D553F3FCA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512628" y="2469785"/>
              <a:ext cx="1038338" cy="1034162"/>
            </a:xfrm>
            <a:prstGeom prst="rect">
              <a:avLst/>
            </a:prstGeom>
          </p:spPr>
        </p:pic>
        <p:sp>
          <p:nvSpPr>
            <p:cNvPr id="65" name="מלבן 64"/>
            <p:cNvSpPr/>
            <p:nvPr/>
          </p:nvSpPr>
          <p:spPr>
            <a:xfrm>
              <a:off x="2772075" y="3496777"/>
              <a:ext cx="227662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1800"/>
                </a:spcAft>
              </a:pPr>
              <a:r>
                <a:rPr lang="he-IL" sz="2000" dirty="0" smtClean="0"/>
                <a:t>דיירים ועובדים שנחשפו לעובד המאומת ייכנסו לבידוד.</a:t>
              </a:r>
              <a:endParaRPr lang="he-IL" sz="2000" dirty="0"/>
            </a:p>
          </p:txBody>
        </p:sp>
        <p:cxnSp>
          <p:nvCxnSpPr>
            <p:cNvPr id="75" name="מחבר ישר 74"/>
            <p:cNvCxnSpPr/>
            <p:nvPr/>
          </p:nvCxnSpPr>
          <p:spPr>
            <a:xfrm flipH="1">
              <a:off x="3160962" y="3486373"/>
              <a:ext cx="1576997" cy="0"/>
            </a:xfrm>
            <a:prstGeom prst="line">
              <a:avLst/>
            </a:prstGeom>
            <a:ln w="19050">
              <a:solidFill>
                <a:srgbClr val="CD1F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קבוצה 7"/>
          <p:cNvGrpSpPr/>
          <p:nvPr/>
        </p:nvGrpSpPr>
        <p:grpSpPr>
          <a:xfrm>
            <a:off x="451282" y="2564609"/>
            <a:ext cx="2732395" cy="2839896"/>
            <a:chOff x="451282" y="2564609"/>
            <a:chExt cx="2732395" cy="2839896"/>
          </a:xfrm>
        </p:grpSpPr>
        <p:pic>
          <p:nvPicPr>
            <p:cNvPr id="45" name="Graphic 11" descr="Receiver">
              <a:extLst>
                <a:ext uri="{FF2B5EF4-FFF2-40B4-BE49-F238E27FC236}">
                  <a16:creationId xmlns:a16="http://schemas.microsoft.com/office/drawing/2014/main" xmlns="" id="{7E10E0DB-0471-457F-843A-332931247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98515" y="2564609"/>
              <a:ext cx="719130" cy="719131"/>
            </a:xfrm>
            <a:prstGeom prst="rect">
              <a:avLst/>
            </a:prstGeom>
          </p:spPr>
        </p:pic>
        <p:sp>
          <p:nvSpPr>
            <p:cNvPr id="76" name="מלבן 75"/>
            <p:cNvSpPr/>
            <p:nvPr/>
          </p:nvSpPr>
          <p:spPr>
            <a:xfrm>
              <a:off x="451282" y="3465513"/>
              <a:ext cx="273239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1800"/>
                </a:spcAft>
              </a:pPr>
              <a:r>
                <a:rPr lang="he-IL" sz="2000" dirty="0"/>
                <a:t>הנהלת המוסד תהיה בקשר עם המטפל ומי שהיה </a:t>
              </a:r>
              <a:r>
                <a:rPr lang="he-IL" sz="2000" dirty="0" err="1"/>
                <a:t>איתו</a:t>
              </a:r>
              <a:r>
                <a:rPr lang="he-IL" sz="2000" dirty="0"/>
                <a:t> במגע, תעקוב אחר תוצאות הדגימות, עד לקבלת תוצאה שלילית.</a:t>
              </a:r>
            </a:p>
          </p:txBody>
        </p:sp>
        <p:cxnSp>
          <p:nvCxnSpPr>
            <p:cNvPr id="77" name="מחבר ישר 76"/>
            <p:cNvCxnSpPr/>
            <p:nvPr/>
          </p:nvCxnSpPr>
          <p:spPr>
            <a:xfrm flipH="1">
              <a:off x="935261" y="3465513"/>
              <a:ext cx="1576997" cy="0"/>
            </a:xfrm>
            <a:prstGeom prst="line">
              <a:avLst/>
            </a:prstGeom>
            <a:ln w="19050">
              <a:solidFill>
                <a:srgbClr val="CD1F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827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צורה חופשית 73"/>
          <p:cNvSpPr/>
          <p:nvPr/>
        </p:nvSpPr>
        <p:spPr>
          <a:xfrm>
            <a:off x="3506254" y="464644"/>
            <a:ext cx="8293023" cy="770742"/>
          </a:xfrm>
          <a:custGeom>
            <a:avLst/>
            <a:gdLst>
              <a:gd name="connsiteX0" fmla="*/ 349982 w 8318284"/>
              <a:gd name="connsiteY0" fmla="*/ 0 h 699964"/>
              <a:gd name="connsiteX1" fmla="*/ 8318284 w 8318284"/>
              <a:gd name="connsiteY1" fmla="*/ 0 h 699964"/>
              <a:gd name="connsiteX2" fmla="*/ 8318284 w 8318284"/>
              <a:gd name="connsiteY2" fmla="*/ 699964 h 699964"/>
              <a:gd name="connsiteX3" fmla="*/ 349982 w 8318284"/>
              <a:gd name="connsiteY3" fmla="*/ 699964 h 699964"/>
              <a:gd name="connsiteX4" fmla="*/ 0 w 8318284"/>
              <a:gd name="connsiteY4" fmla="*/ 349982 h 699964"/>
              <a:gd name="connsiteX5" fmla="*/ 349982 w 8318284"/>
              <a:gd name="connsiteY5" fmla="*/ 0 h 69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8284" h="699964">
                <a:moveTo>
                  <a:pt x="349982" y="0"/>
                </a:moveTo>
                <a:lnTo>
                  <a:pt x="8318284" y="0"/>
                </a:lnTo>
                <a:lnTo>
                  <a:pt x="8318284" y="699964"/>
                </a:lnTo>
                <a:lnTo>
                  <a:pt x="349982" y="699964"/>
                </a:lnTo>
                <a:cubicBezTo>
                  <a:pt x="156692" y="699964"/>
                  <a:pt x="0" y="543272"/>
                  <a:pt x="0" y="349982"/>
                </a:cubicBezTo>
                <a:cubicBezTo>
                  <a:pt x="0" y="156692"/>
                  <a:pt x="156692" y="0"/>
                  <a:pt x="349982" y="0"/>
                </a:cubicBezTo>
                <a:close/>
              </a:path>
            </a:pathLst>
          </a:custGeom>
          <a:gradFill flip="none" rotWithShape="1">
            <a:gsLst>
              <a:gs pos="0">
                <a:srgbClr val="87060D"/>
              </a:gs>
              <a:gs pos="97000">
                <a:srgbClr val="FD313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3495675" y="492112"/>
            <a:ext cx="746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</a:rPr>
              <a:t>שלב ג' </a:t>
            </a:r>
            <a:r>
              <a:rPr lang="en-IL" sz="4000" b="1" dirty="0">
                <a:solidFill>
                  <a:schemeClr val="bg1"/>
                </a:solidFill>
              </a:rPr>
              <a:t>–</a:t>
            </a:r>
            <a:r>
              <a:rPr lang="he-IL" sz="4000" b="1" dirty="0">
                <a:solidFill>
                  <a:schemeClr val="bg1"/>
                </a:solidFill>
              </a:rPr>
              <a:t> התפרצות תחלואה</a:t>
            </a:r>
            <a:endParaRPr lang="he-IL" sz="3600" dirty="0">
              <a:solidFill>
                <a:schemeClr val="bg1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29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55" name="Google Shape;10618;p69"/>
          <p:cNvGrpSpPr/>
          <p:nvPr/>
        </p:nvGrpSpPr>
        <p:grpSpPr>
          <a:xfrm>
            <a:off x="7781329" y="143961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6" name="Google Shape;10844;p70"/>
          <p:cNvGrpSpPr/>
          <p:nvPr/>
        </p:nvGrpSpPr>
        <p:grpSpPr>
          <a:xfrm>
            <a:off x="4994622" y="1397552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9" name="מלבן 8"/>
          <p:cNvSpPr/>
          <p:nvPr/>
        </p:nvSpPr>
        <p:spPr>
          <a:xfrm>
            <a:off x="1379538" y="1534299"/>
            <a:ext cx="100669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200" b="1" dirty="0"/>
              <a:t>פעולה במקרה שהחולה הוא מטופל / דייר:</a:t>
            </a:r>
            <a:br>
              <a:rPr lang="he-IL" sz="2200" b="1" dirty="0"/>
            </a:br>
            <a:endParaRPr lang="he-IL" sz="2200" b="1" dirty="0"/>
          </a:p>
        </p:txBody>
      </p:sp>
      <p:grpSp>
        <p:nvGrpSpPr>
          <p:cNvPr id="49" name="Google Shape;10844;p70"/>
          <p:cNvGrpSpPr/>
          <p:nvPr/>
        </p:nvGrpSpPr>
        <p:grpSpPr>
          <a:xfrm>
            <a:off x="10994879" y="472058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50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3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4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0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1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3" name="קבוצה 2"/>
          <p:cNvGrpSpPr/>
          <p:nvPr/>
        </p:nvGrpSpPr>
        <p:grpSpPr>
          <a:xfrm>
            <a:off x="6279615" y="2447871"/>
            <a:ext cx="2706020" cy="2349963"/>
            <a:chOff x="6279615" y="2447871"/>
            <a:chExt cx="2706020" cy="2349963"/>
          </a:xfrm>
        </p:grpSpPr>
        <p:cxnSp>
          <p:nvCxnSpPr>
            <p:cNvPr id="32" name="מחבר ישר 31"/>
            <p:cNvCxnSpPr/>
            <p:nvPr/>
          </p:nvCxnSpPr>
          <p:spPr>
            <a:xfrm flipH="1">
              <a:off x="6870463" y="3474395"/>
              <a:ext cx="1576997" cy="0"/>
            </a:xfrm>
            <a:prstGeom prst="line">
              <a:avLst/>
            </a:prstGeom>
            <a:ln w="19050">
              <a:solidFill>
                <a:srgbClr val="CD1F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מלבן 38"/>
            <p:cNvSpPr/>
            <p:nvPr/>
          </p:nvSpPr>
          <p:spPr>
            <a:xfrm>
              <a:off x="6279615" y="3474395"/>
              <a:ext cx="270602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1800"/>
                </a:spcAft>
              </a:pPr>
              <a:r>
                <a:rPr lang="he-IL" sz="2000" dirty="0"/>
                <a:t>שותפיו לחדר ומטופלים שהיו </a:t>
              </a:r>
              <a:r>
                <a:rPr lang="he-IL" sz="2000" dirty="0" err="1"/>
                <a:t>איתו</a:t>
              </a:r>
              <a:r>
                <a:rPr lang="he-IL" sz="2000" dirty="0"/>
                <a:t> במגע יועברו למחלקת מבודדים.</a:t>
              </a:r>
            </a:p>
          </p:txBody>
        </p:sp>
        <p:pic>
          <p:nvPicPr>
            <p:cNvPr id="41" name="Graphic 10" descr="Remote work">
              <a:extLst>
                <a:ext uri="{FF2B5EF4-FFF2-40B4-BE49-F238E27FC236}">
                  <a16:creationId xmlns:a16="http://schemas.microsoft.com/office/drawing/2014/main" xmlns="" id="{DD07EEFB-3D8A-4B72-B492-D553F3FCA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70840" y="2447871"/>
              <a:ext cx="1038338" cy="1034162"/>
            </a:xfrm>
            <a:prstGeom prst="rect">
              <a:avLst/>
            </a:prstGeom>
          </p:spPr>
        </p:pic>
      </p:grpSp>
      <p:grpSp>
        <p:nvGrpSpPr>
          <p:cNvPr id="4" name="קבוצה 3"/>
          <p:cNvGrpSpPr/>
          <p:nvPr/>
        </p:nvGrpSpPr>
        <p:grpSpPr>
          <a:xfrm>
            <a:off x="3404212" y="2584688"/>
            <a:ext cx="2665302" cy="1939085"/>
            <a:chOff x="3404212" y="2584688"/>
            <a:chExt cx="2665302" cy="1939085"/>
          </a:xfrm>
        </p:grpSpPr>
        <p:cxnSp>
          <p:nvCxnSpPr>
            <p:cNvPr id="34" name="מחבר ישר 33"/>
            <p:cNvCxnSpPr/>
            <p:nvPr/>
          </p:nvCxnSpPr>
          <p:spPr>
            <a:xfrm flipH="1">
              <a:off x="3902862" y="3486374"/>
              <a:ext cx="1576997" cy="0"/>
            </a:xfrm>
            <a:prstGeom prst="line">
              <a:avLst/>
            </a:prstGeom>
            <a:ln w="19050">
              <a:solidFill>
                <a:srgbClr val="CD1F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מלבן 37"/>
            <p:cNvSpPr/>
            <p:nvPr/>
          </p:nvSpPr>
          <p:spPr>
            <a:xfrm>
              <a:off x="3404212" y="3508110"/>
              <a:ext cx="266530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1800"/>
                </a:spcAft>
              </a:pPr>
              <a:r>
                <a:rPr lang="he-IL" sz="2000" dirty="0"/>
                <a:t>הנהלת המוסד תדאג לביצוע בדיקות לחולה ומי שהיה </a:t>
              </a:r>
              <a:r>
                <a:rPr lang="he-IL" sz="2000" dirty="0" err="1"/>
                <a:t>איתו</a:t>
              </a:r>
              <a:r>
                <a:rPr lang="he-IL" sz="2000" dirty="0"/>
                <a:t> במגע.</a:t>
              </a:r>
            </a:p>
          </p:txBody>
        </p:sp>
        <p:pic>
          <p:nvPicPr>
            <p:cNvPr id="42" name="Graphic 8" descr="Test tubes">
              <a:extLst>
                <a:ext uri="{FF2B5EF4-FFF2-40B4-BE49-F238E27FC236}">
                  <a16:creationId xmlns:a16="http://schemas.microsoft.com/office/drawing/2014/main" xmlns="" id="{5FE73095-7DD1-4913-87E2-7576284DF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87437" y="2584688"/>
              <a:ext cx="861263" cy="857053"/>
            </a:xfrm>
            <a:prstGeom prst="rect">
              <a:avLst/>
            </a:prstGeom>
          </p:spPr>
        </p:pic>
      </p:grpSp>
      <p:grpSp>
        <p:nvGrpSpPr>
          <p:cNvPr id="2" name="קבוצה 1"/>
          <p:cNvGrpSpPr/>
          <p:nvPr/>
        </p:nvGrpSpPr>
        <p:grpSpPr>
          <a:xfrm>
            <a:off x="9195736" y="2651426"/>
            <a:ext cx="2706019" cy="1521973"/>
            <a:chOff x="9195736" y="2651426"/>
            <a:chExt cx="2706019" cy="1521973"/>
          </a:xfrm>
        </p:grpSpPr>
        <p:cxnSp>
          <p:nvCxnSpPr>
            <p:cNvPr id="31" name="מחבר ישר 30"/>
            <p:cNvCxnSpPr/>
            <p:nvPr/>
          </p:nvCxnSpPr>
          <p:spPr>
            <a:xfrm flipH="1">
              <a:off x="9838063" y="3465513"/>
              <a:ext cx="1576997" cy="0"/>
            </a:xfrm>
            <a:prstGeom prst="line">
              <a:avLst/>
            </a:prstGeom>
            <a:ln w="19050">
              <a:solidFill>
                <a:srgbClr val="CD1F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מלבן 36"/>
            <p:cNvSpPr/>
            <p:nvPr/>
          </p:nvSpPr>
          <p:spPr>
            <a:xfrm>
              <a:off x="9195736" y="3465513"/>
              <a:ext cx="270601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1800"/>
                </a:spcAft>
              </a:pPr>
              <a:r>
                <a:rPr lang="he-IL" sz="2000" dirty="0"/>
                <a:t> החולה יועבר למחלקת חולים מאומתים. </a:t>
              </a:r>
            </a:p>
          </p:txBody>
        </p:sp>
        <p:pic>
          <p:nvPicPr>
            <p:cNvPr id="43" name="Graphic 7" descr="Covid-19">
              <a:extLst>
                <a:ext uri="{FF2B5EF4-FFF2-40B4-BE49-F238E27FC236}">
                  <a16:creationId xmlns:a16="http://schemas.microsoft.com/office/drawing/2014/main" xmlns="" id="{AE0AE992-6DA2-45FC-80D3-BD8C582FE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98272" y="2651426"/>
              <a:ext cx="764965" cy="764964"/>
            </a:xfrm>
            <a:prstGeom prst="rect">
              <a:avLst/>
            </a:prstGeom>
          </p:spPr>
        </p:pic>
      </p:grpSp>
      <p:grpSp>
        <p:nvGrpSpPr>
          <p:cNvPr id="5" name="קבוצה 4"/>
          <p:cNvGrpSpPr/>
          <p:nvPr/>
        </p:nvGrpSpPr>
        <p:grpSpPr>
          <a:xfrm>
            <a:off x="506776" y="2564528"/>
            <a:ext cx="2897435" cy="2574797"/>
            <a:chOff x="506776" y="2564528"/>
            <a:chExt cx="2897435" cy="2574797"/>
          </a:xfrm>
        </p:grpSpPr>
        <p:cxnSp>
          <p:nvCxnSpPr>
            <p:cNvPr id="36" name="מחבר ישר 35"/>
            <p:cNvCxnSpPr/>
            <p:nvPr/>
          </p:nvCxnSpPr>
          <p:spPr>
            <a:xfrm flipH="1">
              <a:off x="935261" y="3465513"/>
              <a:ext cx="1576997" cy="0"/>
            </a:xfrm>
            <a:prstGeom prst="line">
              <a:avLst/>
            </a:prstGeom>
            <a:ln w="19050">
              <a:solidFill>
                <a:srgbClr val="CD1F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מלבן 39"/>
            <p:cNvSpPr/>
            <p:nvPr/>
          </p:nvSpPr>
          <p:spPr>
            <a:xfrm>
              <a:off x="506776" y="3508109"/>
              <a:ext cx="2897435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1800"/>
                </a:spcAft>
              </a:pPr>
              <a:r>
                <a:rPr lang="he-IL" sz="2000" dirty="0"/>
                <a:t>החולה והדיירים שנחשפו אליו יטופלו תוך שימוש באמצעי מיגון</a:t>
              </a:r>
              <a:r>
                <a:rPr lang="en-US" sz="2000" dirty="0"/>
                <a:t> </a:t>
              </a:r>
              <a:r>
                <a:rPr lang="he-IL" sz="2000" dirty="0"/>
                <a:t>(מסכה כירורגית, כפפות, מגן פנים/ חלוק עמיד מים).</a:t>
              </a:r>
            </a:p>
          </p:txBody>
        </p:sp>
        <p:pic>
          <p:nvPicPr>
            <p:cNvPr id="45" name="Graphic 12" descr="N95 mask">
              <a:extLst>
                <a:ext uri="{FF2B5EF4-FFF2-40B4-BE49-F238E27FC236}">
                  <a16:creationId xmlns:a16="http://schemas.microsoft.com/office/drawing/2014/main" xmlns="" id="{104ACAA0-4C6D-406F-9131-FC5411C9C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84316" y="2564528"/>
              <a:ext cx="986008" cy="966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07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3</a:t>
            </a:fld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369280" y="1222026"/>
            <a:ext cx="11282436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e-IL" sz="2200" b="1" u="sng" dirty="0"/>
              <a:t>הכנות נדרשות: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he-IL" sz="2200" dirty="0"/>
              <a:t>קראו את המנחה ביסודיות (יש בו הרחבות לנושאים המוצגים ופירוט לכל סקטור שאינו מופיע במצגת).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he-IL" sz="2200" dirty="0"/>
              <a:t>לימדו את המצגת, לפני ההדרכה לעובדים.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he-IL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קראו בעיון את ההערות בתחתית כל שקף להדרכה מיטבית.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he-IL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בסוף ההדרכה יש שקפים עם תרחישים של מקרים מורכבים. חשוב להיערך עם מענה לתרחישים אלה מראש.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he-IL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הדפיסו את המסמך המלווה. הוא מכיל את השקופיות </a:t>
            </a:r>
            <a:r>
              <a:rPr lang="he-IL" sz="2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ולצידן</a:t>
            </a:r>
            <a:r>
              <a:rPr lang="he-IL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 את ההערות ותוכלו להסתייע בו במהלך ההדרכה.</a:t>
            </a:r>
          </a:p>
          <a:p>
            <a:endParaRPr lang="he-IL" sz="22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he-IL" sz="22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3">
              <a:spcAft>
                <a:spcPts val="600"/>
              </a:spcAft>
            </a:pPr>
            <a:endParaRPr lang="he-IL" sz="2200" dirty="0"/>
          </a:p>
          <a:p>
            <a:pPr>
              <a:spcAft>
                <a:spcPts val="600"/>
              </a:spcAft>
            </a:pPr>
            <a:endParaRPr lang="he-IL" dirty="0"/>
          </a:p>
        </p:txBody>
      </p:sp>
      <p:sp>
        <p:nvSpPr>
          <p:cNvPr id="11" name="TextBox 10"/>
          <p:cNvSpPr txBox="1"/>
          <p:nvPr/>
        </p:nvSpPr>
        <p:spPr>
          <a:xfrm>
            <a:off x="4514686" y="452585"/>
            <a:ext cx="705200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solidFill>
                  <a:srgbClr val="302A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 Black" panose="00000A00000000000000" pitchFamily="2" charset="-79"/>
              </a:rPr>
              <a:t>הנחיות להדרכה </a:t>
            </a:r>
            <a:r>
              <a:rPr lang="en-US" sz="4400" dirty="0">
                <a:solidFill>
                  <a:srgbClr val="302A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he-IL" sz="4400" b="1" dirty="0">
                <a:solidFill>
                  <a:srgbClr val="302A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 Black" panose="00000A00000000000000" pitchFamily="2" charset="-79"/>
              </a:rPr>
              <a:t> כללי</a:t>
            </a:r>
            <a:endParaRPr lang="aa-ET" sz="4400" b="1" dirty="0">
              <a:solidFill>
                <a:srgbClr val="302A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 Black" panose="00000A00000000000000" pitchFamily="2" charset="-79"/>
            </a:endParaRPr>
          </a:p>
        </p:txBody>
      </p:sp>
      <p:grpSp>
        <p:nvGrpSpPr>
          <p:cNvPr id="15" name="קבוצה 14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16" name="תמונה 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17" name="תמונה 1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xmlns="" id="{C11784B3-3535-4F10-9045-8D5EDC6A16AB}"/>
              </a:ext>
            </a:extLst>
          </p:cNvPr>
          <p:cNvSpPr/>
          <p:nvPr/>
        </p:nvSpPr>
        <p:spPr>
          <a:xfrm>
            <a:off x="1977301" y="4109013"/>
            <a:ext cx="8000076" cy="11337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02A75"/>
              </a:gs>
              <a:gs pos="97000">
                <a:srgbClr val="817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200" b="1" dirty="0"/>
              <a:t>שימו לב: </a:t>
            </a:r>
            <a:r>
              <a:rPr lang="he-IL" sz="2200" dirty="0"/>
              <a:t>ההדרכה הינה כללית. לכל סקטור יש הנחיות ספציפיות –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he-IL" sz="2200" dirty="0"/>
              <a:t>חשוב שתכירו אותן על מנת שתוכלו לענות על שאלות במהלך ההדרכה. </a:t>
            </a:r>
          </a:p>
        </p:txBody>
      </p:sp>
    </p:spTree>
    <p:extLst>
      <p:ext uri="{BB962C8B-B14F-4D97-AF65-F5344CB8AC3E}">
        <p14:creationId xmlns:p14="http://schemas.microsoft.com/office/powerpoint/2010/main" val="238870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צורה חופשית 73"/>
          <p:cNvSpPr/>
          <p:nvPr/>
        </p:nvSpPr>
        <p:spPr>
          <a:xfrm>
            <a:off x="3506254" y="464644"/>
            <a:ext cx="8293023" cy="770742"/>
          </a:xfrm>
          <a:custGeom>
            <a:avLst/>
            <a:gdLst>
              <a:gd name="connsiteX0" fmla="*/ 349982 w 8318284"/>
              <a:gd name="connsiteY0" fmla="*/ 0 h 699964"/>
              <a:gd name="connsiteX1" fmla="*/ 8318284 w 8318284"/>
              <a:gd name="connsiteY1" fmla="*/ 0 h 699964"/>
              <a:gd name="connsiteX2" fmla="*/ 8318284 w 8318284"/>
              <a:gd name="connsiteY2" fmla="*/ 699964 h 699964"/>
              <a:gd name="connsiteX3" fmla="*/ 349982 w 8318284"/>
              <a:gd name="connsiteY3" fmla="*/ 699964 h 699964"/>
              <a:gd name="connsiteX4" fmla="*/ 0 w 8318284"/>
              <a:gd name="connsiteY4" fmla="*/ 349982 h 699964"/>
              <a:gd name="connsiteX5" fmla="*/ 349982 w 8318284"/>
              <a:gd name="connsiteY5" fmla="*/ 0 h 69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8284" h="699964">
                <a:moveTo>
                  <a:pt x="349982" y="0"/>
                </a:moveTo>
                <a:lnTo>
                  <a:pt x="8318284" y="0"/>
                </a:lnTo>
                <a:lnTo>
                  <a:pt x="8318284" y="699964"/>
                </a:lnTo>
                <a:lnTo>
                  <a:pt x="349982" y="699964"/>
                </a:lnTo>
                <a:cubicBezTo>
                  <a:pt x="156692" y="699964"/>
                  <a:pt x="0" y="543272"/>
                  <a:pt x="0" y="349982"/>
                </a:cubicBezTo>
                <a:cubicBezTo>
                  <a:pt x="0" y="156692"/>
                  <a:pt x="156692" y="0"/>
                  <a:pt x="349982" y="0"/>
                </a:cubicBezTo>
                <a:close/>
              </a:path>
            </a:pathLst>
          </a:custGeom>
          <a:gradFill flip="none" rotWithShape="1">
            <a:gsLst>
              <a:gs pos="0">
                <a:srgbClr val="87060D"/>
              </a:gs>
              <a:gs pos="97000">
                <a:srgbClr val="FD313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3495675" y="492112"/>
            <a:ext cx="746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</a:rPr>
              <a:t>שלב ג' </a:t>
            </a:r>
            <a:r>
              <a:rPr lang="en-IL" sz="4000" b="1" dirty="0">
                <a:solidFill>
                  <a:schemeClr val="bg1"/>
                </a:solidFill>
              </a:rPr>
              <a:t>–</a:t>
            </a:r>
            <a:r>
              <a:rPr lang="he-IL" sz="4000" b="1" dirty="0">
                <a:solidFill>
                  <a:schemeClr val="bg1"/>
                </a:solidFill>
              </a:rPr>
              <a:t> התפרצות תחלואה</a:t>
            </a:r>
            <a:endParaRPr lang="he-IL" sz="3600" dirty="0">
              <a:solidFill>
                <a:schemeClr val="bg1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30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55" name="Google Shape;10618;p69"/>
          <p:cNvGrpSpPr/>
          <p:nvPr/>
        </p:nvGrpSpPr>
        <p:grpSpPr>
          <a:xfrm>
            <a:off x="7781329" y="143961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6" name="Google Shape;10844;p70"/>
          <p:cNvGrpSpPr/>
          <p:nvPr/>
        </p:nvGrpSpPr>
        <p:grpSpPr>
          <a:xfrm>
            <a:off x="4994622" y="1397552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9" name="מלבן 8"/>
          <p:cNvSpPr/>
          <p:nvPr/>
        </p:nvSpPr>
        <p:spPr>
          <a:xfrm>
            <a:off x="1379538" y="1415110"/>
            <a:ext cx="10066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b="1" dirty="0"/>
              <a:t>תרשימי זרימת דיווחים באירוע איתור חולה מאומת:</a:t>
            </a:r>
          </a:p>
        </p:txBody>
      </p:sp>
      <p:grpSp>
        <p:nvGrpSpPr>
          <p:cNvPr id="49" name="Google Shape;10844;p70"/>
          <p:cNvGrpSpPr/>
          <p:nvPr/>
        </p:nvGrpSpPr>
        <p:grpSpPr>
          <a:xfrm>
            <a:off x="10994879" y="472058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50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3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4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0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1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76" name="Google Shape;7820;p63"/>
          <p:cNvSpPr/>
          <p:nvPr/>
        </p:nvSpPr>
        <p:spPr>
          <a:xfrm>
            <a:off x="4809513" y="5084763"/>
            <a:ext cx="2520000" cy="661560"/>
          </a:xfrm>
          <a:prstGeom prst="roundRect">
            <a:avLst>
              <a:gd name="adj" fmla="val 50000"/>
            </a:avLst>
          </a:prstGeom>
          <a:solidFill>
            <a:srgbClr val="FE949C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he-IL" sz="2000" dirty="0"/>
              <a:t>דיווח למפקח המחוזי  משרד הבריאות</a:t>
            </a:r>
            <a:endParaRPr sz="2000" dirty="0"/>
          </a:p>
        </p:txBody>
      </p:sp>
      <p:cxnSp>
        <p:nvCxnSpPr>
          <p:cNvPr id="98" name="Google Shape;7817;p63"/>
          <p:cNvCxnSpPr/>
          <p:nvPr/>
        </p:nvCxnSpPr>
        <p:spPr>
          <a:xfrm flipV="1">
            <a:off x="3952530" y="3302178"/>
            <a:ext cx="1969771" cy="671302"/>
          </a:xfrm>
          <a:prstGeom prst="bentConnector3">
            <a:avLst>
              <a:gd name="adj1" fmla="val 1793"/>
            </a:avLst>
          </a:prstGeom>
          <a:solidFill>
            <a:srgbClr val="FE949C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9" name="Google Shape;7823;p63"/>
          <p:cNvCxnSpPr>
            <a:endCxn id="107" idx="1"/>
          </p:cNvCxnSpPr>
          <p:nvPr/>
        </p:nvCxnSpPr>
        <p:spPr>
          <a:xfrm>
            <a:off x="5500482" y="3288978"/>
            <a:ext cx="2391641" cy="2733"/>
          </a:xfrm>
          <a:prstGeom prst="bentConnector3">
            <a:avLst>
              <a:gd name="adj1" fmla="val 50000"/>
            </a:avLst>
          </a:prstGeom>
          <a:solidFill>
            <a:srgbClr val="FE949C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" name="מחבר ישר 99"/>
          <p:cNvCxnSpPr/>
          <p:nvPr/>
        </p:nvCxnSpPr>
        <p:spPr>
          <a:xfrm>
            <a:off x="5887349" y="2728507"/>
            <a:ext cx="0" cy="23686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Google Shape;7817;p63"/>
          <p:cNvCxnSpPr>
            <a:stCxn id="105" idx="0"/>
            <a:endCxn id="106" idx="2"/>
          </p:cNvCxnSpPr>
          <p:nvPr/>
        </p:nvCxnSpPr>
        <p:spPr>
          <a:xfrm rot="5400000" flipH="1" flipV="1">
            <a:off x="3679016" y="1173456"/>
            <a:ext cx="266417" cy="3376521"/>
          </a:xfrm>
          <a:prstGeom prst="bentConnector3">
            <a:avLst>
              <a:gd name="adj1" fmla="val 215010"/>
            </a:avLst>
          </a:prstGeom>
          <a:solidFill>
            <a:srgbClr val="FE949C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" name="Google Shape;7823;p63"/>
          <p:cNvCxnSpPr>
            <a:endCxn id="110" idx="0"/>
          </p:cNvCxnSpPr>
          <p:nvPr/>
        </p:nvCxnSpPr>
        <p:spPr>
          <a:xfrm rot="10800000" flipV="1">
            <a:off x="8084849" y="3815634"/>
            <a:ext cx="1248928" cy="194032"/>
          </a:xfrm>
          <a:prstGeom prst="bentConnector2">
            <a:avLst/>
          </a:prstGeom>
          <a:solidFill>
            <a:srgbClr val="FE949C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" name="Google Shape;7825;p63"/>
          <p:cNvCxnSpPr>
            <a:stCxn id="109" idx="0"/>
            <a:endCxn id="107" idx="2"/>
          </p:cNvCxnSpPr>
          <p:nvPr/>
        </p:nvCxnSpPr>
        <p:spPr>
          <a:xfrm rot="16200000" flipV="1">
            <a:off x="9706723" y="3151234"/>
            <a:ext cx="400827" cy="1343341"/>
          </a:xfrm>
          <a:prstGeom prst="bentConnector3">
            <a:avLst>
              <a:gd name="adj1" fmla="val 50001"/>
            </a:avLst>
          </a:prstGeom>
          <a:solidFill>
            <a:srgbClr val="FE949C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" name="Google Shape;7816;p63"/>
          <p:cNvSpPr/>
          <p:nvPr/>
        </p:nvSpPr>
        <p:spPr>
          <a:xfrm>
            <a:off x="4631862" y="2952167"/>
            <a:ext cx="2663999" cy="661560"/>
          </a:xfrm>
          <a:prstGeom prst="roundRect">
            <a:avLst>
              <a:gd name="adj" fmla="val 50000"/>
            </a:avLst>
          </a:prstGeom>
          <a:solidFill>
            <a:srgbClr val="FE949C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he-IL" sz="2000" dirty="0"/>
              <a:t>דיווח </a:t>
            </a:r>
            <a:r>
              <a:rPr lang="he-IL" sz="2000" dirty="0" smtClean="0"/>
              <a:t>לאח/</a:t>
            </a:r>
            <a:r>
              <a:rPr lang="he-IL" sz="2000" dirty="0" err="1" smtClean="0"/>
              <a:t>ות</a:t>
            </a:r>
            <a:r>
              <a:rPr lang="he-IL" sz="2000" dirty="0" smtClean="0"/>
              <a:t> אחראי/ת</a:t>
            </a:r>
            <a:endParaRPr sz="2000" dirty="0"/>
          </a:p>
        </p:txBody>
      </p:sp>
      <p:sp>
        <p:nvSpPr>
          <p:cNvPr id="105" name="Google Shape;7818;p63"/>
          <p:cNvSpPr/>
          <p:nvPr/>
        </p:nvSpPr>
        <p:spPr>
          <a:xfrm>
            <a:off x="860796" y="2994922"/>
            <a:ext cx="2526336" cy="661560"/>
          </a:xfrm>
          <a:prstGeom prst="roundRect">
            <a:avLst>
              <a:gd name="adj" fmla="val 50000"/>
            </a:avLst>
          </a:prstGeom>
          <a:solidFill>
            <a:srgbClr val="FE949C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he-IL" sz="2000" dirty="0"/>
              <a:t>הפרדה מידית משאר הדיירים והעברה לבידוד</a:t>
            </a:r>
            <a:endParaRPr sz="2000" dirty="0"/>
          </a:p>
        </p:txBody>
      </p:sp>
      <p:sp>
        <p:nvSpPr>
          <p:cNvPr id="106" name="Google Shape;7815;p63"/>
          <p:cNvSpPr/>
          <p:nvPr/>
        </p:nvSpPr>
        <p:spPr>
          <a:xfrm>
            <a:off x="4168485" y="2066945"/>
            <a:ext cx="3590748" cy="661560"/>
          </a:xfrm>
          <a:prstGeom prst="roundRect">
            <a:avLst>
              <a:gd name="adj" fmla="val 50000"/>
            </a:avLst>
          </a:prstGeom>
          <a:solidFill>
            <a:srgbClr val="FE949C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he-IL" sz="2000" dirty="0"/>
              <a:t>דיווח זיהוי חולה מאומת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he-IL" sz="2000" dirty="0"/>
              <a:t>מחוז/בי"ח/מחלקה אפידמיולוגית</a:t>
            </a:r>
            <a:endParaRPr sz="2000" dirty="0"/>
          </a:p>
        </p:txBody>
      </p:sp>
      <p:sp>
        <p:nvSpPr>
          <p:cNvPr id="107" name="Google Shape;7824;p63"/>
          <p:cNvSpPr/>
          <p:nvPr/>
        </p:nvSpPr>
        <p:spPr>
          <a:xfrm>
            <a:off x="7892123" y="2960931"/>
            <a:ext cx="2686683" cy="661560"/>
          </a:xfrm>
          <a:prstGeom prst="roundRect">
            <a:avLst>
              <a:gd name="adj" fmla="val 50000"/>
            </a:avLst>
          </a:prstGeom>
          <a:solidFill>
            <a:srgbClr val="FE949C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he-IL" sz="2000" dirty="0"/>
              <a:t>ביצוע תחקיר אפידמיולוגי והעברת דיווח</a:t>
            </a:r>
            <a:endParaRPr sz="2000" dirty="0"/>
          </a:p>
        </p:txBody>
      </p:sp>
      <p:sp>
        <p:nvSpPr>
          <p:cNvPr id="108" name="Google Shape;7824;p63"/>
          <p:cNvSpPr/>
          <p:nvPr/>
        </p:nvSpPr>
        <p:spPr>
          <a:xfrm>
            <a:off x="2772074" y="3969932"/>
            <a:ext cx="2498229" cy="661560"/>
          </a:xfrm>
          <a:prstGeom prst="roundRect">
            <a:avLst>
              <a:gd name="adj" fmla="val 50000"/>
            </a:avLst>
          </a:prstGeom>
          <a:solidFill>
            <a:srgbClr val="FE949C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he-IL" sz="2000" dirty="0"/>
              <a:t>דיווח </a:t>
            </a:r>
            <a:r>
              <a:rPr lang="he-IL" sz="2000" dirty="0" smtClean="0"/>
              <a:t>למנהל/ת </a:t>
            </a:r>
            <a:r>
              <a:rPr lang="he-IL" sz="2000" dirty="0"/>
              <a:t>המוסד</a:t>
            </a:r>
            <a:endParaRPr sz="2000" dirty="0"/>
          </a:p>
        </p:txBody>
      </p:sp>
      <p:cxnSp>
        <p:nvCxnSpPr>
          <p:cNvPr id="114" name="מחבר מרפקי 113"/>
          <p:cNvCxnSpPr>
            <a:stCxn id="108" idx="2"/>
            <a:endCxn id="76" idx="0"/>
          </p:cNvCxnSpPr>
          <p:nvPr/>
        </p:nvCxnSpPr>
        <p:spPr>
          <a:xfrm rot="16200000" flipH="1">
            <a:off x="4818716" y="3833965"/>
            <a:ext cx="453271" cy="2048324"/>
          </a:xfrm>
          <a:prstGeom prst="bent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מחבר מרפקי 114"/>
          <p:cNvCxnSpPr/>
          <p:nvPr/>
        </p:nvCxnSpPr>
        <p:spPr>
          <a:xfrm rot="16200000" flipH="1">
            <a:off x="4815711" y="3830913"/>
            <a:ext cx="453271" cy="2046904"/>
          </a:xfrm>
          <a:prstGeom prst="bent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מחבר מרפקי 116"/>
          <p:cNvCxnSpPr/>
          <p:nvPr/>
        </p:nvCxnSpPr>
        <p:spPr>
          <a:xfrm rot="5400000">
            <a:off x="6866329" y="3834676"/>
            <a:ext cx="453271" cy="2046904"/>
          </a:xfrm>
          <a:prstGeom prst="bent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Google Shape;7824;p63"/>
          <p:cNvSpPr/>
          <p:nvPr/>
        </p:nvSpPr>
        <p:spPr>
          <a:xfrm>
            <a:off x="6823202" y="4009666"/>
            <a:ext cx="2523294" cy="661560"/>
          </a:xfrm>
          <a:prstGeom prst="roundRect">
            <a:avLst>
              <a:gd name="adj" fmla="val 50000"/>
            </a:avLst>
          </a:prstGeom>
          <a:solidFill>
            <a:srgbClr val="FE949C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he-IL" sz="2000" dirty="0"/>
              <a:t>דיווח למנהל </a:t>
            </a:r>
            <a:r>
              <a:rPr lang="he-IL" sz="2000" dirty="0" smtClean="0"/>
              <a:t>המוסד/ת</a:t>
            </a:r>
            <a:endParaRPr sz="2000" dirty="0"/>
          </a:p>
        </p:txBody>
      </p:sp>
      <p:cxnSp>
        <p:nvCxnSpPr>
          <p:cNvPr id="122" name="מחבר ישר 121"/>
          <p:cNvCxnSpPr/>
          <p:nvPr/>
        </p:nvCxnSpPr>
        <p:spPr>
          <a:xfrm>
            <a:off x="8116417" y="4865940"/>
            <a:ext cx="246015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מחבר ישר 123"/>
          <p:cNvCxnSpPr/>
          <p:nvPr/>
        </p:nvCxnSpPr>
        <p:spPr>
          <a:xfrm>
            <a:off x="10576574" y="4639371"/>
            <a:ext cx="0" cy="23686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Google Shape;7826;p63"/>
          <p:cNvSpPr/>
          <p:nvPr/>
        </p:nvSpPr>
        <p:spPr>
          <a:xfrm>
            <a:off x="9444806" y="4023318"/>
            <a:ext cx="2268000" cy="661560"/>
          </a:xfrm>
          <a:prstGeom prst="roundRect">
            <a:avLst>
              <a:gd name="adj" fmla="val 50000"/>
            </a:avLst>
          </a:prstGeom>
          <a:solidFill>
            <a:srgbClr val="FE949C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he-IL" sz="2000" dirty="0"/>
              <a:t>דיווח </a:t>
            </a:r>
            <a:r>
              <a:rPr lang="he-IL" sz="2000" dirty="0" err="1"/>
              <a:t>לגריאטר</a:t>
            </a:r>
            <a:r>
              <a:rPr lang="he-IL" sz="2000" dirty="0"/>
              <a:t> / לרופא המחוזי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4299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תמונה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6086389" y="1153975"/>
            <a:ext cx="2839248" cy="4349025"/>
          </a:xfrm>
          <a:prstGeom prst="rect">
            <a:avLst/>
          </a:prstGeom>
        </p:spPr>
      </p:pic>
      <p:pic>
        <p:nvPicPr>
          <p:cNvPr id="35" name="תמונה 3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194941" y="1180856"/>
            <a:ext cx="2837369" cy="4349025"/>
          </a:xfrm>
          <a:prstGeom prst="rect">
            <a:avLst/>
          </a:prstGeom>
        </p:spPr>
      </p:pic>
      <p:pic>
        <p:nvPicPr>
          <p:cNvPr id="36" name="תמונה 3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80545" y="1123145"/>
            <a:ext cx="2742467" cy="434902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8891326" y="1162775"/>
            <a:ext cx="2859396" cy="4349025"/>
          </a:xfrm>
          <a:prstGeom prst="rect">
            <a:avLst/>
          </a:prstGeom>
        </p:spPr>
      </p:pic>
      <p:sp>
        <p:nvSpPr>
          <p:cNvPr id="13" name="מלבן 12"/>
          <p:cNvSpPr/>
          <p:nvPr/>
        </p:nvSpPr>
        <p:spPr>
          <a:xfrm>
            <a:off x="0" y="454012"/>
            <a:ext cx="12186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האירוע מחולק ל-4 שלבים</a:t>
            </a:r>
            <a:endParaRPr lang="he-IL" sz="3600" dirty="0">
              <a:solidFill>
                <a:srgbClr val="302A75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31</a:t>
            </a:fld>
            <a:endParaRPr lang="he-IL"/>
          </a:p>
        </p:txBody>
      </p:sp>
      <p:sp>
        <p:nvSpPr>
          <p:cNvPr id="31" name="מלבן 30"/>
          <p:cNvSpPr/>
          <p:nvPr/>
        </p:nvSpPr>
        <p:spPr>
          <a:xfrm>
            <a:off x="744878" y="5511804"/>
            <a:ext cx="107752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dirty="0"/>
              <a:t>*מי שמחליט על המעבר משלב לשלב הוא </a:t>
            </a:r>
            <a:r>
              <a:rPr lang="he-IL" sz="2200" dirty="0" smtClean="0"/>
              <a:t>מנהל/ת </a:t>
            </a:r>
            <a:r>
              <a:rPr lang="he-IL" sz="2200" dirty="0"/>
              <a:t>המוסד ובהתאם להערכת המצב הלאומית.</a:t>
            </a:r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17" name="קבוצה 16"/>
          <p:cNvGrpSpPr/>
          <p:nvPr/>
        </p:nvGrpSpPr>
        <p:grpSpPr>
          <a:xfrm>
            <a:off x="6175283" y="2373030"/>
            <a:ext cx="2442998" cy="2805084"/>
            <a:chOff x="6175283" y="2373030"/>
            <a:chExt cx="2442998" cy="2805084"/>
          </a:xfrm>
          <a:noFill/>
        </p:grpSpPr>
        <p:sp>
          <p:nvSpPr>
            <p:cNvPr id="26" name="מלבן 25"/>
            <p:cNvSpPr/>
            <p:nvPr/>
          </p:nvSpPr>
          <p:spPr>
            <a:xfrm>
              <a:off x="6175283" y="3173972"/>
              <a:ext cx="2386840" cy="2004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r>
                <a:rPr lang="he-IL" b="1" dirty="0">
                  <a:solidFill>
                    <a:schemeClr val="tx1"/>
                  </a:solidFill>
                </a:rPr>
                <a:t>מעבר משגרה לחרום ופעולה למניעת תחלואה במוסד - </a:t>
              </a:r>
              <a:r>
                <a:rPr lang="he-IL" sz="2000" dirty="0">
                  <a:solidFill>
                    <a:schemeClr val="tx1"/>
                  </a:solidFill>
                </a:rPr>
                <a:t>כתוצאה מחשש להידבקות דיירים או כתוצאה מהפיכת עיר </a:t>
              </a:r>
              <a:r>
                <a:rPr lang="en-US" sz="2000" dirty="0">
                  <a:solidFill>
                    <a:schemeClr val="tx1"/>
                  </a:solidFill>
                </a:rPr>
                <a:t/>
              </a:r>
              <a:br>
                <a:rPr lang="en-US" sz="2000" dirty="0">
                  <a:solidFill>
                    <a:schemeClr val="tx1"/>
                  </a:solidFill>
                </a:rPr>
              </a:br>
              <a:r>
                <a:rPr lang="he-IL" sz="2000" dirty="0">
                  <a:solidFill>
                    <a:schemeClr val="tx1"/>
                  </a:solidFill>
                </a:rPr>
                <a:t>או שכונה ל"אדומה".</a:t>
              </a:r>
            </a:p>
            <a:p>
              <a:endParaRPr lang="he-IL" sz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מלבן 26"/>
            <p:cNvSpPr/>
            <p:nvPr/>
          </p:nvSpPr>
          <p:spPr>
            <a:xfrm>
              <a:off x="6229361" y="2373030"/>
              <a:ext cx="2388920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ב'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הכרזת פנדמיה</a:t>
              </a:r>
            </a:p>
          </p:txBody>
        </p:sp>
      </p:grpSp>
      <p:grpSp>
        <p:nvGrpSpPr>
          <p:cNvPr id="16" name="קבוצה 15"/>
          <p:cNvGrpSpPr/>
          <p:nvPr/>
        </p:nvGrpSpPr>
        <p:grpSpPr>
          <a:xfrm>
            <a:off x="9058174" y="2379625"/>
            <a:ext cx="2369518" cy="1770338"/>
            <a:chOff x="8994097" y="2362638"/>
            <a:chExt cx="2369518" cy="1770338"/>
          </a:xfrm>
        </p:grpSpPr>
        <p:sp>
          <p:nvSpPr>
            <p:cNvPr id="4" name="מלבן 3"/>
            <p:cNvSpPr/>
            <p:nvPr/>
          </p:nvSpPr>
          <p:spPr>
            <a:xfrm>
              <a:off x="8994097" y="3232371"/>
              <a:ext cx="2369518" cy="900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e-IL" sz="2000" dirty="0">
                  <a:solidFill>
                    <a:schemeClr val="tx1"/>
                  </a:solidFill>
                </a:rPr>
                <a:t>תכנון המענה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e-IL" sz="2000" dirty="0">
                  <a:solidFill>
                    <a:schemeClr val="tx1"/>
                  </a:solidFill>
                </a:rPr>
                <a:t>ביצוע הדרכות ותרגול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e-IL" sz="2000" dirty="0">
                  <a:solidFill>
                    <a:schemeClr val="tx1"/>
                  </a:solidFill>
                </a:rPr>
                <a:t>הצטיידות לחירום</a:t>
              </a:r>
            </a:p>
          </p:txBody>
        </p:sp>
        <p:sp>
          <p:nvSpPr>
            <p:cNvPr id="2" name="מלבן 1"/>
            <p:cNvSpPr/>
            <p:nvPr/>
          </p:nvSpPr>
          <p:spPr>
            <a:xfrm>
              <a:off x="9175457" y="2362638"/>
              <a:ext cx="2176760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א'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היערכות בשגרה</a:t>
              </a:r>
            </a:p>
          </p:txBody>
        </p:sp>
      </p:grpSp>
      <p:grpSp>
        <p:nvGrpSpPr>
          <p:cNvPr id="18" name="קבוצה 17"/>
          <p:cNvGrpSpPr/>
          <p:nvPr/>
        </p:nvGrpSpPr>
        <p:grpSpPr>
          <a:xfrm>
            <a:off x="3366536" y="1161897"/>
            <a:ext cx="2690145" cy="4271525"/>
            <a:chOff x="3366536" y="1161897"/>
            <a:chExt cx="2690145" cy="4271525"/>
          </a:xfrm>
          <a:noFill/>
        </p:grpSpPr>
        <p:sp>
          <p:nvSpPr>
            <p:cNvPr id="30" name="מלבן 29"/>
            <p:cNvSpPr/>
            <p:nvPr/>
          </p:nvSpPr>
          <p:spPr>
            <a:xfrm>
              <a:off x="3646991" y="1161897"/>
              <a:ext cx="2409690" cy="4271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he-IL" sz="1600" dirty="0">
                <a:solidFill>
                  <a:schemeClr val="tx1"/>
                </a:solidFill>
              </a:endParaRPr>
            </a:p>
          </p:txBody>
        </p:sp>
        <p:sp>
          <p:nvSpPr>
            <p:cNvPr id="28" name="מלבן 27"/>
            <p:cNvSpPr/>
            <p:nvPr/>
          </p:nvSpPr>
          <p:spPr>
            <a:xfrm>
              <a:off x="3366536" y="2391827"/>
              <a:ext cx="2410775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ג'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התפרצות תחלואה</a:t>
              </a:r>
            </a:p>
          </p:txBody>
        </p:sp>
      </p:grpSp>
      <p:grpSp>
        <p:nvGrpSpPr>
          <p:cNvPr id="19" name="קבוצה 18"/>
          <p:cNvGrpSpPr/>
          <p:nvPr/>
        </p:nvGrpSpPr>
        <p:grpSpPr>
          <a:xfrm>
            <a:off x="504795" y="1535024"/>
            <a:ext cx="2787138" cy="4271525"/>
            <a:chOff x="544487" y="1161896"/>
            <a:chExt cx="2787138" cy="4271525"/>
          </a:xfrm>
          <a:noFill/>
        </p:grpSpPr>
        <p:sp>
          <p:nvSpPr>
            <p:cNvPr id="32" name="מלבן 31"/>
            <p:cNvSpPr/>
            <p:nvPr/>
          </p:nvSpPr>
          <p:spPr>
            <a:xfrm>
              <a:off x="921935" y="1161896"/>
              <a:ext cx="2409690" cy="4271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b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he-IL" sz="1600" dirty="0">
                <a:solidFill>
                  <a:schemeClr val="tx1"/>
                </a:solidFill>
              </a:endParaRPr>
            </a:p>
          </p:txBody>
        </p:sp>
        <p:sp>
          <p:nvSpPr>
            <p:cNvPr id="29" name="מלבן 28"/>
            <p:cNvSpPr/>
            <p:nvPr/>
          </p:nvSpPr>
          <p:spPr>
            <a:xfrm>
              <a:off x="544487" y="2019961"/>
              <a:ext cx="2409691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342900">
                <a:spcBef>
                  <a:spcPts val="0"/>
                </a:spcBef>
                <a:spcAft>
                  <a:spcPts val="1200"/>
                </a:spcAft>
                <a:buClrTx/>
                <a:defRPr/>
              </a:pPr>
              <a:r>
                <a:rPr lang="he-IL" sz="2400" b="1" u="sng" dirty="0"/>
                <a:t>מצב ד'</a:t>
              </a:r>
              <a:r>
                <a:rPr lang="en-US" sz="2400" b="1" u="sng" dirty="0"/>
                <a:t/>
              </a:r>
              <a:br>
                <a:rPr lang="en-US" sz="2400" b="1" u="sng" dirty="0"/>
              </a:br>
              <a:r>
                <a:rPr lang="he-IL" sz="2400" b="1" dirty="0"/>
                <a:t>מתחלואה לשגרה</a:t>
              </a:r>
            </a:p>
          </p:txBody>
        </p:sp>
      </p:grpSp>
      <p:grpSp>
        <p:nvGrpSpPr>
          <p:cNvPr id="37" name="Google Shape;9888;p69"/>
          <p:cNvGrpSpPr/>
          <p:nvPr/>
        </p:nvGrpSpPr>
        <p:grpSpPr>
          <a:xfrm>
            <a:off x="10773114" y="1452357"/>
            <a:ext cx="475910" cy="662193"/>
            <a:chOff x="910723" y="1508212"/>
            <a:chExt cx="251660" cy="350166"/>
          </a:xfrm>
          <a:solidFill>
            <a:schemeClr val="bg1"/>
          </a:solidFill>
        </p:grpSpPr>
        <p:sp>
          <p:nvSpPr>
            <p:cNvPr id="38" name="Google Shape;9889;p69"/>
            <p:cNvSpPr/>
            <p:nvPr/>
          </p:nvSpPr>
          <p:spPr>
            <a:xfrm>
              <a:off x="910723" y="1508212"/>
              <a:ext cx="251660" cy="350166"/>
            </a:xfrm>
            <a:custGeom>
              <a:avLst/>
              <a:gdLst/>
              <a:ahLst/>
              <a:cxnLst/>
              <a:rect l="l" t="t" r="r" b="b"/>
              <a:pathLst>
                <a:path w="7907" h="11002" extrusionOk="0">
                  <a:moveTo>
                    <a:pt x="3942" y="334"/>
                  </a:moveTo>
                  <a:cubicBezTo>
                    <a:pt x="4132" y="334"/>
                    <a:pt x="4299" y="441"/>
                    <a:pt x="4394" y="608"/>
                  </a:cubicBezTo>
                  <a:cubicBezTo>
                    <a:pt x="4418" y="644"/>
                    <a:pt x="4466" y="679"/>
                    <a:pt x="4525" y="679"/>
                  </a:cubicBezTo>
                  <a:lnTo>
                    <a:pt x="5132" y="679"/>
                  </a:lnTo>
                  <a:cubicBezTo>
                    <a:pt x="5240" y="679"/>
                    <a:pt x="5311" y="763"/>
                    <a:pt x="5311" y="858"/>
                  </a:cubicBezTo>
                  <a:lnTo>
                    <a:pt x="5311" y="1382"/>
                  </a:lnTo>
                  <a:lnTo>
                    <a:pt x="2573" y="1382"/>
                  </a:lnTo>
                  <a:lnTo>
                    <a:pt x="2573" y="858"/>
                  </a:lnTo>
                  <a:cubicBezTo>
                    <a:pt x="2573" y="751"/>
                    <a:pt x="2668" y="679"/>
                    <a:pt x="2751" y="679"/>
                  </a:cubicBezTo>
                  <a:lnTo>
                    <a:pt x="3358" y="679"/>
                  </a:lnTo>
                  <a:cubicBezTo>
                    <a:pt x="3418" y="679"/>
                    <a:pt x="3466" y="644"/>
                    <a:pt x="3501" y="608"/>
                  </a:cubicBezTo>
                  <a:cubicBezTo>
                    <a:pt x="3585" y="441"/>
                    <a:pt x="3763" y="334"/>
                    <a:pt x="3942" y="334"/>
                  </a:cubicBezTo>
                  <a:close/>
                  <a:moveTo>
                    <a:pt x="7240" y="1013"/>
                  </a:moveTo>
                  <a:cubicBezTo>
                    <a:pt x="7442" y="1013"/>
                    <a:pt x="7609" y="1179"/>
                    <a:pt x="7609" y="1370"/>
                  </a:cubicBezTo>
                  <a:lnTo>
                    <a:pt x="7609" y="10323"/>
                  </a:lnTo>
                  <a:lnTo>
                    <a:pt x="7585" y="10323"/>
                  </a:lnTo>
                  <a:cubicBezTo>
                    <a:pt x="7585" y="10514"/>
                    <a:pt x="7430" y="10681"/>
                    <a:pt x="7228" y="10681"/>
                  </a:cubicBezTo>
                  <a:lnTo>
                    <a:pt x="691" y="10681"/>
                  </a:lnTo>
                  <a:cubicBezTo>
                    <a:pt x="501" y="10681"/>
                    <a:pt x="334" y="10514"/>
                    <a:pt x="334" y="10323"/>
                  </a:cubicBezTo>
                  <a:lnTo>
                    <a:pt x="334" y="1370"/>
                  </a:lnTo>
                  <a:cubicBezTo>
                    <a:pt x="334" y="1179"/>
                    <a:pt x="501" y="1013"/>
                    <a:pt x="691" y="1013"/>
                  </a:cubicBezTo>
                  <a:lnTo>
                    <a:pt x="2263" y="1013"/>
                  </a:lnTo>
                  <a:lnTo>
                    <a:pt x="2263" y="1537"/>
                  </a:lnTo>
                  <a:cubicBezTo>
                    <a:pt x="2263" y="1632"/>
                    <a:pt x="2335" y="1703"/>
                    <a:pt x="2418" y="1703"/>
                  </a:cubicBezTo>
                  <a:lnTo>
                    <a:pt x="5525" y="1703"/>
                  </a:lnTo>
                  <a:cubicBezTo>
                    <a:pt x="5609" y="1703"/>
                    <a:pt x="5680" y="1632"/>
                    <a:pt x="5680" y="1537"/>
                  </a:cubicBezTo>
                  <a:lnTo>
                    <a:pt x="5680" y="1013"/>
                  </a:lnTo>
                  <a:close/>
                  <a:moveTo>
                    <a:pt x="3954" y="1"/>
                  </a:moveTo>
                  <a:cubicBezTo>
                    <a:pt x="3692" y="1"/>
                    <a:pt x="3442" y="144"/>
                    <a:pt x="3275" y="346"/>
                  </a:cubicBezTo>
                  <a:lnTo>
                    <a:pt x="2751" y="346"/>
                  </a:lnTo>
                  <a:cubicBezTo>
                    <a:pt x="2525" y="346"/>
                    <a:pt x="2335" y="501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9"/>
                    <a:pt x="1" y="1382"/>
                  </a:cubicBezTo>
                  <a:lnTo>
                    <a:pt x="1" y="10323"/>
                  </a:lnTo>
                  <a:cubicBezTo>
                    <a:pt x="1" y="10692"/>
                    <a:pt x="299" y="11002"/>
                    <a:pt x="680" y="11002"/>
                  </a:cubicBezTo>
                  <a:lnTo>
                    <a:pt x="7216" y="11002"/>
                  </a:lnTo>
                  <a:cubicBezTo>
                    <a:pt x="7585" y="11002"/>
                    <a:pt x="7907" y="10704"/>
                    <a:pt x="7907" y="10323"/>
                  </a:cubicBezTo>
                  <a:lnTo>
                    <a:pt x="7907" y="1382"/>
                  </a:lnTo>
                  <a:cubicBezTo>
                    <a:pt x="7907" y="989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501"/>
                    <a:pt x="5383" y="346"/>
                    <a:pt x="5168" y="346"/>
                  </a:cubicBezTo>
                  <a:lnTo>
                    <a:pt x="4644" y="346"/>
                  </a:lnTo>
                  <a:cubicBezTo>
                    <a:pt x="4478" y="144"/>
                    <a:pt x="4228" y="1"/>
                    <a:pt x="3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9" name="Google Shape;9890;p69"/>
            <p:cNvSpPr/>
            <p:nvPr/>
          </p:nvSpPr>
          <p:spPr>
            <a:xfrm>
              <a:off x="1031604" y="1530205"/>
              <a:ext cx="10280" cy="10248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0" name="Google Shape;9891;p69"/>
            <p:cNvSpPr/>
            <p:nvPr/>
          </p:nvSpPr>
          <p:spPr>
            <a:xfrm>
              <a:off x="932334" y="1551784"/>
              <a:ext cx="208088" cy="273653"/>
            </a:xfrm>
            <a:custGeom>
              <a:avLst/>
              <a:gdLst/>
              <a:ahLst/>
              <a:cxnLst/>
              <a:rect l="l" t="t" r="r" b="b"/>
              <a:pathLst>
                <a:path w="6538" h="8598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8430"/>
                  </a:lnTo>
                  <a:cubicBezTo>
                    <a:pt x="1" y="8526"/>
                    <a:pt x="72" y="8597"/>
                    <a:pt x="167" y="8597"/>
                  </a:cubicBezTo>
                  <a:lnTo>
                    <a:pt x="6358" y="8597"/>
                  </a:lnTo>
                  <a:cubicBezTo>
                    <a:pt x="6442" y="8597"/>
                    <a:pt x="6525" y="8526"/>
                    <a:pt x="6525" y="8430"/>
                  </a:cubicBezTo>
                  <a:lnTo>
                    <a:pt x="6525" y="168"/>
                  </a:lnTo>
                  <a:cubicBezTo>
                    <a:pt x="6537" y="84"/>
                    <a:pt x="6466" y="13"/>
                    <a:pt x="6370" y="13"/>
                  </a:cubicBezTo>
                  <a:lnTo>
                    <a:pt x="5513" y="13"/>
                  </a:lnTo>
                  <a:cubicBezTo>
                    <a:pt x="5418" y="13"/>
                    <a:pt x="5346" y="84"/>
                    <a:pt x="5346" y="168"/>
                  </a:cubicBezTo>
                  <a:cubicBezTo>
                    <a:pt x="5346" y="263"/>
                    <a:pt x="5418" y="334"/>
                    <a:pt x="5513" y="334"/>
                  </a:cubicBezTo>
                  <a:lnTo>
                    <a:pt x="6204" y="334"/>
                  </a:lnTo>
                  <a:lnTo>
                    <a:pt x="6204" y="8264"/>
                  </a:lnTo>
                  <a:lnTo>
                    <a:pt x="334" y="8264"/>
                  </a:lnTo>
                  <a:lnTo>
                    <a:pt x="334" y="334"/>
                  </a:lnTo>
                  <a:lnTo>
                    <a:pt x="1024" y="334"/>
                  </a:lnTo>
                  <a:cubicBezTo>
                    <a:pt x="1120" y="334"/>
                    <a:pt x="1191" y="263"/>
                    <a:pt x="1191" y="168"/>
                  </a:cubicBezTo>
                  <a:cubicBezTo>
                    <a:pt x="1191" y="84"/>
                    <a:pt x="1120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1" name="Google Shape;9892;p69"/>
            <p:cNvSpPr/>
            <p:nvPr/>
          </p:nvSpPr>
          <p:spPr>
            <a:xfrm>
              <a:off x="965689" y="1661302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703" y="620"/>
                    <a:pt x="608" y="703"/>
                    <a:pt x="500" y="703"/>
                  </a:cubicBezTo>
                  <a:cubicBezTo>
                    <a:pt x="405" y="703"/>
                    <a:pt x="322" y="620"/>
                    <a:pt x="322" y="525"/>
                  </a:cubicBezTo>
                  <a:cubicBezTo>
                    <a:pt x="322" y="417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7"/>
                    <a:pt x="227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2" name="Google Shape;9893;p69"/>
            <p:cNvSpPr/>
            <p:nvPr/>
          </p:nvSpPr>
          <p:spPr>
            <a:xfrm>
              <a:off x="965689" y="1710571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4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405" y="703"/>
                    <a:pt x="322" y="608"/>
                    <a:pt x="322" y="524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6"/>
                    <a:pt x="227" y="1013"/>
                    <a:pt x="500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3" name="Google Shape;9894;p69"/>
            <p:cNvSpPr/>
            <p:nvPr/>
          </p:nvSpPr>
          <p:spPr>
            <a:xfrm>
              <a:off x="965689" y="1760604"/>
              <a:ext cx="32241" cy="31859"/>
            </a:xfrm>
            <a:custGeom>
              <a:avLst/>
              <a:gdLst/>
              <a:ahLst/>
              <a:cxnLst/>
              <a:rect l="l" t="t" r="r" b="b"/>
              <a:pathLst>
                <a:path w="1013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0"/>
                  </a:cubicBezTo>
                  <a:cubicBezTo>
                    <a:pt x="703" y="596"/>
                    <a:pt x="608" y="679"/>
                    <a:pt x="500" y="679"/>
                  </a:cubicBezTo>
                  <a:cubicBezTo>
                    <a:pt x="405" y="679"/>
                    <a:pt x="322" y="584"/>
                    <a:pt x="322" y="500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cubicBezTo>
                    <a:pt x="0" y="786"/>
                    <a:pt x="227" y="1000"/>
                    <a:pt x="500" y="1000"/>
                  </a:cubicBezTo>
                  <a:cubicBezTo>
                    <a:pt x="786" y="1000"/>
                    <a:pt x="1012" y="786"/>
                    <a:pt x="1012" y="500"/>
                  </a:cubicBez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4" name="Google Shape;9895;p69"/>
            <p:cNvSpPr/>
            <p:nvPr/>
          </p:nvSpPr>
          <p:spPr>
            <a:xfrm>
              <a:off x="1009643" y="1661302"/>
              <a:ext cx="59899" cy="10662"/>
            </a:xfrm>
            <a:custGeom>
              <a:avLst/>
              <a:gdLst/>
              <a:ahLst/>
              <a:cxnLst/>
              <a:rect l="l" t="t" r="r" b="b"/>
              <a:pathLst>
                <a:path w="1882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72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5" name="Google Shape;9896;p69"/>
            <p:cNvSpPr/>
            <p:nvPr/>
          </p:nvSpPr>
          <p:spPr>
            <a:xfrm>
              <a:off x="1009643" y="1683677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0"/>
                    <a:pt x="3084" y="167"/>
                  </a:cubicBezTo>
                  <a:cubicBezTo>
                    <a:pt x="3084" y="72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6" name="Google Shape;9897;p69"/>
            <p:cNvSpPr/>
            <p:nvPr/>
          </p:nvSpPr>
          <p:spPr>
            <a:xfrm>
              <a:off x="1009643" y="1710571"/>
              <a:ext cx="59899" cy="10630"/>
            </a:xfrm>
            <a:custGeom>
              <a:avLst/>
              <a:gdLst/>
              <a:ahLst/>
              <a:cxnLst/>
              <a:rect l="l" t="t" r="r" b="b"/>
              <a:pathLst>
                <a:path w="1882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84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7" name="Google Shape;9898;p69"/>
            <p:cNvSpPr/>
            <p:nvPr/>
          </p:nvSpPr>
          <p:spPr>
            <a:xfrm>
              <a:off x="1009643" y="1732946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8" name="Google Shape;9899;p69"/>
            <p:cNvSpPr/>
            <p:nvPr/>
          </p:nvSpPr>
          <p:spPr>
            <a:xfrm>
              <a:off x="1009643" y="1760604"/>
              <a:ext cx="59899" cy="10248"/>
            </a:xfrm>
            <a:custGeom>
              <a:avLst/>
              <a:gdLst/>
              <a:ahLst/>
              <a:cxnLst/>
              <a:rect l="l" t="t" r="r" b="b"/>
              <a:pathLst>
                <a:path w="188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15" y="322"/>
                  </a:lnTo>
                  <a:cubicBezTo>
                    <a:pt x="1798" y="322"/>
                    <a:pt x="1882" y="250"/>
                    <a:pt x="1882" y="155"/>
                  </a:cubicBezTo>
                  <a:cubicBezTo>
                    <a:pt x="1882" y="72"/>
                    <a:pt x="1798" y="0"/>
                    <a:pt x="1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9" name="Google Shape;9900;p69"/>
            <p:cNvSpPr/>
            <p:nvPr/>
          </p:nvSpPr>
          <p:spPr>
            <a:xfrm>
              <a:off x="1009643" y="1782183"/>
              <a:ext cx="98188" cy="10662"/>
            </a:xfrm>
            <a:custGeom>
              <a:avLst/>
              <a:gdLst/>
              <a:ahLst/>
              <a:cxnLst/>
              <a:rect l="l" t="t" r="r" b="b"/>
              <a:pathLst>
                <a:path w="3085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1"/>
                    <a:pt x="3084" y="168"/>
                  </a:cubicBezTo>
                  <a:cubicBezTo>
                    <a:pt x="3084" y="72"/>
                    <a:pt x="3013" y="1"/>
                    <a:pt x="2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0" name="Google Shape;9901;p69"/>
            <p:cNvSpPr/>
            <p:nvPr/>
          </p:nvSpPr>
          <p:spPr>
            <a:xfrm>
              <a:off x="1009643" y="1579473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9902;p69"/>
            <p:cNvSpPr/>
            <p:nvPr/>
          </p:nvSpPr>
          <p:spPr>
            <a:xfrm>
              <a:off x="965689" y="1628711"/>
              <a:ext cx="142142" cy="10662"/>
            </a:xfrm>
            <a:custGeom>
              <a:avLst/>
              <a:gdLst/>
              <a:ahLst/>
              <a:cxnLst/>
              <a:rect l="l" t="t" r="r" b="b"/>
              <a:pathLst>
                <a:path w="4466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4298" y="334"/>
                  </a:lnTo>
                  <a:cubicBezTo>
                    <a:pt x="4394" y="334"/>
                    <a:pt x="4465" y="251"/>
                    <a:pt x="4465" y="168"/>
                  </a:cubicBezTo>
                  <a:cubicBezTo>
                    <a:pt x="4465" y="72"/>
                    <a:pt x="4394" y="1"/>
                    <a:pt x="4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9903;p69"/>
            <p:cNvSpPr/>
            <p:nvPr/>
          </p:nvSpPr>
          <p:spPr>
            <a:xfrm>
              <a:off x="1009643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6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3" name="Google Shape;9904;p69"/>
            <p:cNvSpPr/>
            <p:nvPr/>
          </p:nvSpPr>
          <p:spPr>
            <a:xfrm>
              <a:off x="1047550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5" y="251"/>
                    <a:pt x="845" y="155"/>
                  </a:cubicBezTo>
                  <a:cubicBezTo>
                    <a:pt x="845" y="72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4" name="Google Shape;9905;p69"/>
            <p:cNvSpPr/>
            <p:nvPr/>
          </p:nvSpPr>
          <p:spPr>
            <a:xfrm>
              <a:off x="966071" y="1579473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91" y="310"/>
                  </a:moveTo>
                  <a:lnTo>
                    <a:pt x="691" y="691"/>
                  </a:lnTo>
                  <a:lnTo>
                    <a:pt x="310" y="691"/>
                  </a:lnTo>
                  <a:lnTo>
                    <a:pt x="310" y="310"/>
                  </a:lnTo>
                  <a:close/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845"/>
                  </a:lnTo>
                  <a:cubicBezTo>
                    <a:pt x="0" y="941"/>
                    <a:pt x="72" y="1012"/>
                    <a:pt x="167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5"/>
                  </a:cubicBezTo>
                  <a:lnTo>
                    <a:pt x="1012" y="167"/>
                  </a:lnTo>
                  <a:cubicBezTo>
                    <a:pt x="1000" y="71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55" name="Google Shape;10618;p69"/>
          <p:cNvGrpSpPr/>
          <p:nvPr/>
        </p:nvGrpSpPr>
        <p:grpSpPr>
          <a:xfrm>
            <a:off x="7665396" y="1439612"/>
            <a:ext cx="777717" cy="674938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0" name="Google Shape;9578;p68"/>
          <p:cNvGrpSpPr/>
          <p:nvPr/>
        </p:nvGrpSpPr>
        <p:grpSpPr>
          <a:xfrm>
            <a:off x="2009775" y="1478941"/>
            <a:ext cx="570975" cy="569173"/>
            <a:chOff x="6664394" y="3346974"/>
            <a:chExt cx="353113" cy="351998"/>
          </a:xfrm>
          <a:solidFill>
            <a:schemeClr val="bg1"/>
          </a:solidFill>
        </p:grpSpPr>
        <p:sp>
          <p:nvSpPr>
            <p:cNvPr id="61" name="Google Shape;9579;p68"/>
            <p:cNvSpPr/>
            <p:nvPr/>
          </p:nvSpPr>
          <p:spPr>
            <a:xfrm>
              <a:off x="6788023" y="3450917"/>
              <a:ext cx="37207" cy="37175"/>
            </a:xfrm>
            <a:custGeom>
              <a:avLst/>
              <a:gdLst/>
              <a:ahLst/>
              <a:cxnLst/>
              <a:rect l="l" t="t" r="r" b="b"/>
              <a:pathLst>
                <a:path w="1168" h="1167" extrusionOk="0">
                  <a:moveTo>
                    <a:pt x="572" y="333"/>
                  </a:moveTo>
                  <a:cubicBezTo>
                    <a:pt x="703" y="333"/>
                    <a:pt x="822" y="453"/>
                    <a:pt x="822" y="583"/>
                  </a:cubicBezTo>
                  <a:cubicBezTo>
                    <a:pt x="822" y="738"/>
                    <a:pt x="703" y="834"/>
                    <a:pt x="572" y="834"/>
                  </a:cubicBezTo>
                  <a:cubicBezTo>
                    <a:pt x="429" y="834"/>
                    <a:pt x="310" y="738"/>
                    <a:pt x="310" y="583"/>
                  </a:cubicBezTo>
                  <a:cubicBezTo>
                    <a:pt x="310" y="441"/>
                    <a:pt x="429" y="333"/>
                    <a:pt x="572" y="333"/>
                  </a:cubicBezTo>
                  <a:close/>
                  <a:moveTo>
                    <a:pt x="584" y="0"/>
                  </a:moveTo>
                  <a:cubicBezTo>
                    <a:pt x="251" y="0"/>
                    <a:pt x="1" y="274"/>
                    <a:pt x="1" y="583"/>
                  </a:cubicBezTo>
                  <a:cubicBezTo>
                    <a:pt x="1" y="917"/>
                    <a:pt x="275" y="1167"/>
                    <a:pt x="584" y="1167"/>
                  </a:cubicBezTo>
                  <a:cubicBezTo>
                    <a:pt x="894" y="1167"/>
                    <a:pt x="1168" y="917"/>
                    <a:pt x="1168" y="583"/>
                  </a:cubicBezTo>
                  <a:cubicBezTo>
                    <a:pt x="1168" y="262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9580;p68"/>
            <p:cNvSpPr/>
            <p:nvPr/>
          </p:nvSpPr>
          <p:spPr>
            <a:xfrm>
              <a:off x="6874892" y="3495641"/>
              <a:ext cx="36824" cy="36824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311"/>
                  </a:moveTo>
                  <a:cubicBezTo>
                    <a:pt x="727" y="311"/>
                    <a:pt x="834" y="430"/>
                    <a:pt x="834" y="561"/>
                  </a:cubicBezTo>
                  <a:cubicBezTo>
                    <a:pt x="834" y="715"/>
                    <a:pt x="715" y="823"/>
                    <a:pt x="584" y="823"/>
                  </a:cubicBezTo>
                  <a:cubicBezTo>
                    <a:pt x="441" y="823"/>
                    <a:pt x="322" y="703"/>
                    <a:pt x="322" y="561"/>
                  </a:cubicBezTo>
                  <a:cubicBezTo>
                    <a:pt x="322" y="430"/>
                    <a:pt x="441" y="311"/>
                    <a:pt x="584" y="311"/>
                  </a:cubicBezTo>
                  <a:close/>
                  <a:moveTo>
                    <a:pt x="563" y="1"/>
                  </a:moveTo>
                  <a:cubicBezTo>
                    <a:pt x="251" y="1"/>
                    <a:pt x="0" y="258"/>
                    <a:pt x="0" y="584"/>
                  </a:cubicBezTo>
                  <a:cubicBezTo>
                    <a:pt x="0" y="906"/>
                    <a:pt x="262" y="1156"/>
                    <a:pt x="584" y="1156"/>
                  </a:cubicBezTo>
                  <a:cubicBezTo>
                    <a:pt x="905" y="1156"/>
                    <a:pt x="1155" y="894"/>
                    <a:pt x="1155" y="584"/>
                  </a:cubicBezTo>
                  <a:cubicBezTo>
                    <a:pt x="1155" y="251"/>
                    <a:pt x="893" y="1"/>
                    <a:pt x="584" y="1"/>
                  </a:cubicBezTo>
                  <a:cubicBezTo>
                    <a:pt x="577" y="1"/>
                    <a:pt x="570" y="1"/>
                    <a:pt x="5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9581;p68"/>
            <p:cNvSpPr/>
            <p:nvPr/>
          </p:nvSpPr>
          <p:spPr>
            <a:xfrm>
              <a:off x="6780059" y="3538136"/>
              <a:ext cx="53134" cy="53134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34" y="560"/>
                    <a:pt x="1334" y="834"/>
                  </a:cubicBezTo>
                  <a:cubicBezTo>
                    <a:pt x="1334" y="1120"/>
                    <a:pt x="1120" y="1346"/>
                    <a:pt x="834" y="1346"/>
                  </a:cubicBezTo>
                  <a:cubicBezTo>
                    <a:pt x="548" y="1346"/>
                    <a:pt x="322" y="1120"/>
                    <a:pt x="322" y="834"/>
                  </a:cubicBezTo>
                  <a:cubicBezTo>
                    <a:pt x="322" y="572"/>
                    <a:pt x="548" y="334"/>
                    <a:pt x="834" y="334"/>
                  </a:cubicBezTo>
                  <a:close/>
                  <a:moveTo>
                    <a:pt x="834" y="1"/>
                  </a:moveTo>
                  <a:cubicBezTo>
                    <a:pt x="370" y="24"/>
                    <a:pt x="1" y="393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98" y="1667"/>
                    <a:pt x="1668" y="1298"/>
                    <a:pt x="1668" y="834"/>
                  </a:cubicBezTo>
                  <a:cubicBezTo>
                    <a:pt x="1668" y="382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4" name="Google Shape;9582;p68"/>
            <p:cNvSpPr/>
            <p:nvPr/>
          </p:nvSpPr>
          <p:spPr>
            <a:xfrm>
              <a:off x="6664394" y="3346974"/>
              <a:ext cx="353113" cy="351998"/>
            </a:xfrm>
            <a:custGeom>
              <a:avLst/>
              <a:gdLst/>
              <a:ahLst/>
              <a:cxnLst/>
              <a:rect l="l" t="t" r="r" b="b"/>
              <a:pathLst>
                <a:path w="11085" h="11050" extrusionOk="0">
                  <a:moveTo>
                    <a:pt x="5549" y="358"/>
                  </a:moveTo>
                  <a:cubicBezTo>
                    <a:pt x="5680" y="358"/>
                    <a:pt x="5799" y="477"/>
                    <a:pt x="5799" y="620"/>
                  </a:cubicBezTo>
                  <a:cubicBezTo>
                    <a:pt x="5799" y="763"/>
                    <a:pt x="5680" y="870"/>
                    <a:pt x="5549" y="870"/>
                  </a:cubicBezTo>
                  <a:cubicBezTo>
                    <a:pt x="5418" y="870"/>
                    <a:pt x="5299" y="763"/>
                    <a:pt x="5299" y="620"/>
                  </a:cubicBezTo>
                  <a:cubicBezTo>
                    <a:pt x="5299" y="465"/>
                    <a:pt x="5418" y="358"/>
                    <a:pt x="5549" y="358"/>
                  </a:cubicBezTo>
                  <a:close/>
                  <a:moveTo>
                    <a:pt x="9752" y="1001"/>
                  </a:moveTo>
                  <a:cubicBezTo>
                    <a:pt x="10061" y="1001"/>
                    <a:pt x="10228" y="1394"/>
                    <a:pt x="10002" y="1620"/>
                  </a:cubicBezTo>
                  <a:cubicBezTo>
                    <a:pt x="9936" y="1686"/>
                    <a:pt x="9844" y="1718"/>
                    <a:pt x="9750" y="1718"/>
                  </a:cubicBezTo>
                  <a:cubicBezTo>
                    <a:pt x="9656" y="1718"/>
                    <a:pt x="9561" y="1686"/>
                    <a:pt x="9490" y="1620"/>
                  </a:cubicBezTo>
                  <a:cubicBezTo>
                    <a:pt x="9275" y="1394"/>
                    <a:pt x="9430" y="1001"/>
                    <a:pt x="9752" y="1001"/>
                  </a:cubicBezTo>
                  <a:close/>
                  <a:moveTo>
                    <a:pt x="1554" y="1203"/>
                  </a:moveTo>
                  <a:cubicBezTo>
                    <a:pt x="1655" y="1203"/>
                    <a:pt x="1756" y="1239"/>
                    <a:pt x="1834" y="1310"/>
                  </a:cubicBezTo>
                  <a:cubicBezTo>
                    <a:pt x="1977" y="1465"/>
                    <a:pt x="1977" y="1715"/>
                    <a:pt x="1834" y="1870"/>
                  </a:cubicBezTo>
                  <a:cubicBezTo>
                    <a:pt x="1756" y="1941"/>
                    <a:pt x="1658" y="1977"/>
                    <a:pt x="1559" y="1977"/>
                  </a:cubicBezTo>
                  <a:cubicBezTo>
                    <a:pt x="1459" y="1977"/>
                    <a:pt x="1358" y="1941"/>
                    <a:pt x="1274" y="1870"/>
                  </a:cubicBezTo>
                  <a:cubicBezTo>
                    <a:pt x="1131" y="1715"/>
                    <a:pt x="1131" y="1465"/>
                    <a:pt x="1274" y="1310"/>
                  </a:cubicBezTo>
                  <a:cubicBezTo>
                    <a:pt x="1352" y="1239"/>
                    <a:pt x="1453" y="1203"/>
                    <a:pt x="1554" y="1203"/>
                  </a:cubicBezTo>
                  <a:close/>
                  <a:moveTo>
                    <a:pt x="596" y="5323"/>
                  </a:moveTo>
                  <a:cubicBezTo>
                    <a:pt x="727" y="5323"/>
                    <a:pt x="846" y="5442"/>
                    <a:pt x="846" y="5573"/>
                  </a:cubicBezTo>
                  <a:cubicBezTo>
                    <a:pt x="858" y="5704"/>
                    <a:pt x="738" y="5823"/>
                    <a:pt x="596" y="5823"/>
                  </a:cubicBezTo>
                  <a:cubicBezTo>
                    <a:pt x="441" y="5823"/>
                    <a:pt x="346" y="5704"/>
                    <a:pt x="346" y="5573"/>
                  </a:cubicBezTo>
                  <a:cubicBezTo>
                    <a:pt x="346" y="5430"/>
                    <a:pt x="465" y="5323"/>
                    <a:pt x="596" y="5323"/>
                  </a:cubicBezTo>
                  <a:close/>
                  <a:moveTo>
                    <a:pt x="10502" y="5323"/>
                  </a:moveTo>
                  <a:cubicBezTo>
                    <a:pt x="10656" y="5323"/>
                    <a:pt x="10764" y="5442"/>
                    <a:pt x="10764" y="5573"/>
                  </a:cubicBezTo>
                  <a:cubicBezTo>
                    <a:pt x="10764" y="5704"/>
                    <a:pt x="10644" y="5823"/>
                    <a:pt x="10502" y="5823"/>
                  </a:cubicBezTo>
                  <a:cubicBezTo>
                    <a:pt x="10359" y="5823"/>
                    <a:pt x="10252" y="5704"/>
                    <a:pt x="10252" y="5573"/>
                  </a:cubicBezTo>
                  <a:cubicBezTo>
                    <a:pt x="10252" y="5430"/>
                    <a:pt x="10371" y="5323"/>
                    <a:pt x="10502" y="5323"/>
                  </a:cubicBezTo>
                  <a:close/>
                  <a:moveTo>
                    <a:pt x="2036" y="8799"/>
                  </a:moveTo>
                  <a:cubicBezTo>
                    <a:pt x="2274" y="8823"/>
                    <a:pt x="2393" y="9085"/>
                    <a:pt x="2227" y="9252"/>
                  </a:cubicBezTo>
                  <a:cubicBezTo>
                    <a:pt x="2179" y="9305"/>
                    <a:pt x="2114" y="9332"/>
                    <a:pt x="2047" y="9332"/>
                  </a:cubicBezTo>
                  <a:cubicBezTo>
                    <a:pt x="1980" y="9332"/>
                    <a:pt x="1911" y="9305"/>
                    <a:pt x="1858" y="9252"/>
                  </a:cubicBezTo>
                  <a:cubicBezTo>
                    <a:pt x="1691" y="9085"/>
                    <a:pt x="1810" y="8799"/>
                    <a:pt x="2036" y="8799"/>
                  </a:cubicBezTo>
                  <a:close/>
                  <a:moveTo>
                    <a:pt x="5549" y="10264"/>
                  </a:moveTo>
                  <a:cubicBezTo>
                    <a:pt x="5680" y="10264"/>
                    <a:pt x="5799" y="10383"/>
                    <a:pt x="5799" y="10514"/>
                  </a:cubicBezTo>
                  <a:cubicBezTo>
                    <a:pt x="5799" y="10669"/>
                    <a:pt x="5680" y="10764"/>
                    <a:pt x="5549" y="10764"/>
                  </a:cubicBezTo>
                  <a:cubicBezTo>
                    <a:pt x="5418" y="10764"/>
                    <a:pt x="5299" y="10645"/>
                    <a:pt x="5299" y="10514"/>
                  </a:cubicBezTo>
                  <a:cubicBezTo>
                    <a:pt x="5299" y="10371"/>
                    <a:pt x="5418" y="10264"/>
                    <a:pt x="5549" y="10264"/>
                  </a:cubicBezTo>
                  <a:close/>
                  <a:moveTo>
                    <a:pt x="5501" y="1"/>
                  </a:moveTo>
                  <a:cubicBezTo>
                    <a:pt x="5180" y="1"/>
                    <a:pt x="4918" y="275"/>
                    <a:pt x="4918" y="584"/>
                  </a:cubicBezTo>
                  <a:cubicBezTo>
                    <a:pt x="4918" y="858"/>
                    <a:pt x="5096" y="1060"/>
                    <a:pt x="5334" y="1132"/>
                  </a:cubicBezTo>
                  <a:lnTo>
                    <a:pt x="5334" y="2025"/>
                  </a:lnTo>
                  <a:cubicBezTo>
                    <a:pt x="5299" y="2013"/>
                    <a:pt x="5251" y="2001"/>
                    <a:pt x="5191" y="1989"/>
                  </a:cubicBezTo>
                  <a:cubicBezTo>
                    <a:pt x="5015" y="1924"/>
                    <a:pt x="4880" y="1886"/>
                    <a:pt x="4761" y="1886"/>
                  </a:cubicBezTo>
                  <a:cubicBezTo>
                    <a:pt x="4576" y="1886"/>
                    <a:pt x="4430" y="1978"/>
                    <a:pt x="4227" y="2203"/>
                  </a:cubicBezTo>
                  <a:cubicBezTo>
                    <a:pt x="4144" y="2299"/>
                    <a:pt x="4072" y="2370"/>
                    <a:pt x="4001" y="2406"/>
                  </a:cubicBezTo>
                  <a:cubicBezTo>
                    <a:pt x="3929" y="2442"/>
                    <a:pt x="3810" y="2442"/>
                    <a:pt x="3703" y="2465"/>
                  </a:cubicBezTo>
                  <a:cubicBezTo>
                    <a:pt x="3370" y="2489"/>
                    <a:pt x="3179" y="2537"/>
                    <a:pt x="3036" y="2823"/>
                  </a:cubicBezTo>
                  <a:lnTo>
                    <a:pt x="2120" y="1906"/>
                  </a:lnTo>
                  <a:cubicBezTo>
                    <a:pt x="2286" y="1632"/>
                    <a:pt x="2274" y="1275"/>
                    <a:pt x="2036" y="1037"/>
                  </a:cubicBezTo>
                  <a:cubicBezTo>
                    <a:pt x="1893" y="894"/>
                    <a:pt x="1712" y="822"/>
                    <a:pt x="1530" y="822"/>
                  </a:cubicBezTo>
                  <a:cubicBezTo>
                    <a:pt x="1349" y="822"/>
                    <a:pt x="1167" y="894"/>
                    <a:pt x="1024" y="1037"/>
                  </a:cubicBezTo>
                  <a:cubicBezTo>
                    <a:pt x="546" y="1505"/>
                    <a:pt x="939" y="2252"/>
                    <a:pt x="1509" y="2252"/>
                  </a:cubicBezTo>
                  <a:cubicBezTo>
                    <a:pt x="1635" y="2252"/>
                    <a:pt x="1770" y="2216"/>
                    <a:pt x="1905" y="2132"/>
                  </a:cubicBezTo>
                  <a:lnTo>
                    <a:pt x="2917" y="3144"/>
                  </a:lnTo>
                  <a:cubicBezTo>
                    <a:pt x="2846" y="3370"/>
                    <a:pt x="2810" y="3394"/>
                    <a:pt x="2572" y="3549"/>
                  </a:cubicBezTo>
                  <a:cubicBezTo>
                    <a:pt x="2143" y="3799"/>
                    <a:pt x="2084" y="3966"/>
                    <a:pt x="2143" y="4442"/>
                  </a:cubicBezTo>
                  <a:cubicBezTo>
                    <a:pt x="2155" y="4561"/>
                    <a:pt x="2167" y="4668"/>
                    <a:pt x="2155" y="4751"/>
                  </a:cubicBezTo>
                  <a:cubicBezTo>
                    <a:pt x="2108" y="4918"/>
                    <a:pt x="1941" y="5061"/>
                    <a:pt x="1846" y="5359"/>
                  </a:cubicBezTo>
                  <a:lnTo>
                    <a:pt x="1131" y="5359"/>
                  </a:lnTo>
                  <a:cubicBezTo>
                    <a:pt x="1060" y="5120"/>
                    <a:pt x="846" y="4942"/>
                    <a:pt x="584" y="4942"/>
                  </a:cubicBezTo>
                  <a:cubicBezTo>
                    <a:pt x="250" y="4942"/>
                    <a:pt x="0" y="5216"/>
                    <a:pt x="0" y="5525"/>
                  </a:cubicBezTo>
                  <a:cubicBezTo>
                    <a:pt x="0" y="5859"/>
                    <a:pt x="262" y="6109"/>
                    <a:pt x="584" y="6109"/>
                  </a:cubicBezTo>
                  <a:cubicBezTo>
                    <a:pt x="846" y="6109"/>
                    <a:pt x="1060" y="5930"/>
                    <a:pt x="1131" y="5692"/>
                  </a:cubicBezTo>
                  <a:lnTo>
                    <a:pt x="1846" y="5692"/>
                  </a:lnTo>
                  <a:cubicBezTo>
                    <a:pt x="1929" y="5990"/>
                    <a:pt x="2108" y="6132"/>
                    <a:pt x="2155" y="6299"/>
                  </a:cubicBezTo>
                  <a:cubicBezTo>
                    <a:pt x="2203" y="6513"/>
                    <a:pt x="2036" y="6871"/>
                    <a:pt x="2179" y="7156"/>
                  </a:cubicBezTo>
                  <a:cubicBezTo>
                    <a:pt x="2322" y="7430"/>
                    <a:pt x="2703" y="7526"/>
                    <a:pt x="2822" y="7704"/>
                  </a:cubicBezTo>
                  <a:cubicBezTo>
                    <a:pt x="2870" y="7764"/>
                    <a:pt x="2894" y="7835"/>
                    <a:pt x="2929" y="7930"/>
                  </a:cubicBezTo>
                  <a:lnTo>
                    <a:pt x="2322" y="8538"/>
                  </a:lnTo>
                  <a:cubicBezTo>
                    <a:pt x="2229" y="8489"/>
                    <a:pt x="2127" y="8464"/>
                    <a:pt x="2025" y="8464"/>
                  </a:cubicBezTo>
                  <a:cubicBezTo>
                    <a:pt x="1880" y="8464"/>
                    <a:pt x="1737" y="8515"/>
                    <a:pt x="1631" y="8621"/>
                  </a:cubicBezTo>
                  <a:cubicBezTo>
                    <a:pt x="1262" y="9002"/>
                    <a:pt x="1536" y="9621"/>
                    <a:pt x="2048" y="9621"/>
                  </a:cubicBezTo>
                  <a:cubicBezTo>
                    <a:pt x="2489" y="9621"/>
                    <a:pt x="2786" y="9157"/>
                    <a:pt x="2560" y="8764"/>
                  </a:cubicBezTo>
                  <a:lnTo>
                    <a:pt x="3084" y="8240"/>
                  </a:lnTo>
                  <a:cubicBezTo>
                    <a:pt x="3322" y="8704"/>
                    <a:pt x="3810" y="8538"/>
                    <a:pt x="4060" y="8657"/>
                  </a:cubicBezTo>
                  <a:cubicBezTo>
                    <a:pt x="4251" y="8740"/>
                    <a:pt x="4418" y="9085"/>
                    <a:pt x="4727" y="9157"/>
                  </a:cubicBezTo>
                  <a:cubicBezTo>
                    <a:pt x="4769" y="9167"/>
                    <a:pt x="4811" y="9172"/>
                    <a:pt x="4853" y="9172"/>
                  </a:cubicBezTo>
                  <a:cubicBezTo>
                    <a:pt x="5045" y="9172"/>
                    <a:pt x="5230" y="9075"/>
                    <a:pt x="5406" y="9026"/>
                  </a:cubicBezTo>
                  <a:lnTo>
                    <a:pt x="5406" y="9919"/>
                  </a:lnTo>
                  <a:cubicBezTo>
                    <a:pt x="5168" y="9990"/>
                    <a:pt x="4989" y="10204"/>
                    <a:pt x="4989" y="10466"/>
                  </a:cubicBezTo>
                  <a:cubicBezTo>
                    <a:pt x="4989" y="10800"/>
                    <a:pt x="5251" y="11050"/>
                    <a:pt x="5561" y="11050"/>
                  </a:cubicBezTo>
                  <a:cubicBezTo>
                    <a:pt x="5894" y="11050"/>
                    <a:pt x="6144" y="10788"/>
                    <a:pt x="6144" y="10466"/>
                  </a:cubicBezTo>
                  <a:cubicBezTo>
                    <a:pt x="6144" y="10204"/>
                    <a:pt x="5965" y="9990"/>
                    <a:pt x="5727" y="9919"/>
                  </a:cubicBezTo>
                  <a:lnTo>
                    <a:pt x="5727" y="9026"/>
                  </a:lnTo>
                  <a:cubicBezTo>
                    <a:pt x="5903" y="9075"/>
                    <a:pt x="6080" y="9172"/>
                    <a:pt x="6269" y="9172"/>
                  </a:cubicBezTo>
                  <a:cubicBezTo>
                    <a:pt x="6310" y="9172"/>
                    <a:pt x="6352" y="9167"/>
                    <a:pt x="6394" y="9157"/>
                  </a:cubicBezTo>
                  <a:cubicBezTo>
                    <a:pt x="6715" y="9085"/>
                    <a:pt x="6894" y="8740"/>
                    <a:pt x="7073" y="8657"/>
                  </a:cubicBezTo>
                  <a:cubicBezTo>
                    <a:pt x="7323" y="8538"/>
                    <a:pt x="7799" y="8704"/>
                    <a:pt x="8049" y="8240"/>
                  </a:cubicBezTo>
                  <a:lnTo>
                    <a:pt x="8216" y="8407"/>
                  </a:lnTo>
                  <a:cubicBezTo>
                    <a:pt x="8245" y="8436"/>
                    <a:pt x="8287" y="8451"/>
                    <a:pt x="8329" y="8451"/>
                  </a:cubicBezTo>
                  <a:cubicBezTo>
                    <a:pt x="8370" y="8451"/>
                    <a:pt x="8412" y="8436"/>
                    <a:pt x="8442" y="8407"/>
                  </a:cubicBezTo>
                  <a:cubicBezTo>
                    <a:pt x="8501" y="8347"/>
                    <a:pt x="8501" y="8240"/>
                    <a:pt x="8442" y="8180"/>
                  </a:cubicBezTo>
                  <a:lnTo>
                    <a:pt x="8168" y="7907"/>
                  </a:lnTo>
                  <a:cubicBezTo>
                    <a:pt x="8239" y="7692"/>
                    <a:pt x="8275" y="7656"/>
                    <a:pt x="8513" y="7514"/>
                  </a:cubicBezTo>
                  <a:cubicBezTo>
                    <a:pt x="8942" y="7252"/>
                    <a:pt x="9013" y="7097"/>
                    <a:pt x="8942" y="6621"/>
                  </a:cubicBezTo>
                  <a:cubicBezTo>
                    <a:pt x="8894" y="6323"/>
                    <a:pt x="8918" y="6287"/>
                    <a:pt x="9073" y="6037"/>
                  </a:cubicBezTo>
                  <a:cubicBezTo>
                    <a:pt x="9156" y="5930"/>
                    <a:pt x="9216" y="5811"/>
                    <a:pt x="9240" y="5692"/>
                  </a:cubicBezTo>
                  <a:lnTo>
                    <a:pt x="9954" y="5692"/>
                  </a:lnTo>
                  <a:cubicBezTo>
                    <a:pt x="10025" y="5930"/>
                    <a:pt x="10240" y="6109"/>
                    <a:pt x="10502" y="6109"/>
                  </a:cubicBezTo>
                  <a:cubicBezTo>
                    <a:pt x="10835" y="6109"/>
                    <a:pt x="11085" y="5847"/>
                    <a:pt x="11085" y="5525"/>
                  </a:cubicBezTo>
                  <a:cubicBezTo>
                    <a:pt x="11085" y="5251"/>
                    <a:pt x="10823" y="4989"/>
                    <a:pt x="10502" y="4989"/>
                  </a:cubicBezTo>
                  <a:cubicBezTo>
                    <a:pt x="10240" y="4989"/>
                    <a:pt x="10025" y="5168"/>
                    <a:pt x="9954" y="5406"/>
                  </a:cubicBezTo>
                  <a:lnTo>
                    <a:pt x="9240" y="5406"/>
                  </a:lnTo>
                  <a:cubicBezTo>
                    <a:pt x="9156" y="5109"/>
                    <a:pt x="8978" y="4966"/>
                    <a:pt x="8930" y="4799"/>
                  </a:cubicBezTo>
                  <a:cubicBezTo>
                    <a:pt x="8882" y="4585"/>
                    <a:pt x="9049" y="4239"/>
                    <a:pt x="8894" y="3954"/>
                  </a:cubicBezTo>
                  <a:cubicBezTo>
                    <a:pt x="8763" y="3668"/>
                    <a:pt x="8382" y="3573"/>
                    <a:pt x="8263" y="3394"/>
                  </a:cubicBezTo>
                  <a:cubicBezTo>
                    <a:pt x="8216" y="3335"/>
                    <a:pt x="8180" y="3263"/>
                    <a:pt x="8156" y="3180"/>
                  </a:cubicBezTo>
                  <a:lnTo>
                    <a:pt x="9406" y="1930"/>
                  </a:lnTo>
                  <a:cubicBezTo>
                    <a:pt x="9513" y="1989"/>
                    <a:pt x="9632" y="2025"/>
                    <a:pt x="9752" y="2025"/>
                  </a:cubicBezTo>
                  <a:cubicBezTo>
                    <a:pt x="9930" y="2025"/>
                    <a:pt x="10109" y="1953"/>
                    <a:pt x="10228" y="1834"/>
                  </a:cubicBezTo>
                  <a:cubicBezTo>
                    <a:pt x="10490" y="1572"/>
                    <a:pt x="10490" y="1132"/>
                    <a:pt x="10228" y="870"/>
                  </a:cubicBezTo>
                  <a:cubicBezTo>
                    <a:pt x="10091" y="733"/>
                    <a:pt x="9915" y="665"/>
                    <a:pt x="9740" y="665"/>
                  </a:cubicBezTo>
                  <a:cubicBezTo>
                    <a:pt x="9564" y="665"/>
                    <a:pt x="9388" y="733"/>
                    <a:pt x="9251" y="870"/>
                  </a:cubicBezTo>
                  <a:cubicBezTo>
                    <a:pt x="9037" y="1096"/>
                    <a:pt x="9001" y="1430"/>
                    <a:pt x="9168" y="1691"/>
                  </a:cubicBezTo>
                  <a:lnTo>
                    <a:pt x="8025" y="2834"/>
                  </a:lnTo>
                  <a:cubicBezTo>
                    <a:pt x="7918" y="2644"/>
                    <a:pt x="7799" y="2537"/>
                    <a:pt x="7501" y="2489"/>
                  </a:cubicBezTo>
                  <a:cubicBezTo>
                    <a:pt x="7493" y="2488"/>
                    <a:pt x="7485" y="2488"/>
                    <a:pt x="7477" y="2488"/>
                  </a:cubicBezTo>
                  <a:cubicBezTo>
                    <a:pt x="7394" y="2488"/>
                    <a:pt x="7334" y="2545"/>
                    <a:pt x="7323" y="2632"/>
                  </a:cubicBezTo>
                  <a:cubicBezTo>
                    <a:pt x="7311" y="2715"/>
                    <a:pt x="7370" y="2787"/>
                    <a:pt x="7454" y="2811"/>
                  </a:cubicBezTo>
                  <a:cubicBezTo>
                    <a:pt x="7680" y="2834"/>
                    <a:pt x="7727" y="2906"/>
                    <a:pt x="7811" y="3192"/>
                  </a:cubicBezTo>
                  <a:cubicBezTo>
                    <a:pt x="7930" y="3549"/>
                    <a:pt x="7989" y="3644"/>
                    <a:pt x="8323" y="3835"/>
                  </a:cubicBezTo>
                  <a:cubicBezTo>
                    <a:pt x="8632" y="4025"/>
                    <a:pt x="8644" y="4061"/>
                    <a:pt x="8597" y="4418"/>
                  </a:cubicBezTo>
                  <a:cubicBezTo>
                    <a:pt x="8537" y="4799"/>
                    <a:pt x="8573" y="4906"/>
                    <a:pt x="8775" y="5216"/>
                  </a:cubicBezTo>
                  <a:cubicBezTo>
                    <a:pt x="8990" y="5525"/>
                    <a:pt x="8990" y="5573"/>
                    <a:pt x="8775" y="5871"/>
                  </a:cubicBezTo>
                  <a:cubicBezTo>
                    <a:pt x="8573" y="6180"/>
                    <a:pt x="8561" y="6287"/>
                    <a:pt x="8597" y="6668"/>
                  </a:cubicBezTo>
                  <a:cubicBezTo>
                    <a:pt x="8644" y="7025"/>
                    <a:pt x="8632" y="7061"/>
                    <a:pt x="8323" y="7252"/>
                  </a:cubicBezTo>
                  <a:cubicBezTo>
                    <a:pt x="7989" y="7442"/>
                    <a:pt x="7930" y="7537"/>
                    <a:pt x="7811" y="7895"/>
                  </a:cubicBezTo>
                  <a:cubicBezTo>
                    <a:pt x="7692" y="8240"/>
                    <a:pt x="7668" y="8264"/>
                    <a:pt x="7311" y="8299"/>
                  </a:cubicBezTo>
                  <a:cubicBezTo>
                    <a:pt x="6918" y="8323"/>
                    <a:pt x="6834" y="8383"/>
                    <a:pt x="6561" y="8657"/>
                  </a:cubicBezTo>
                  <a:cubicBezTo>
                    <a:pt x="6411" y="8813"/>
                    <a:pt x="6334" y="8876"/>
                    <a:pt x="6228" y="8876"/>
                  </a:cubicBezTo>
                  <a:cubicBezTo>
                    <a:pt x="6156" y="8876"/>
                    <a:pt x="6071" y="8847"/>
                    <a:pt x="5942" y="8799"/>
                  </a:cubicBezTo>
                  <a:cubicBezTo>
                    <a:pt x="5799" y="8752"/>
                    <a:pt x="5668" y="8692"/>
                    <a:pt x="5525" y="8692"/>
                  </a:cubicBezTo>
                  <a:cubicBezTo>
                    <a:pt x="5261" y="8692"/>
                    <a:pt x="4987" y="8875"/>
                    <a:pt x="4806" y="8875"/>
                  </a:cubicBezTo>
                  <a:cubicBezTo>
                    <a:pt x="4791" y="8875"/>
                    <a:pt x="4777" y="8874"/>
                    <a:pt x="4763" y="8871"/>
                  </a:cubicBezTo>
                  <a:cubicBezTo>
                    <a:pt x="4668" y="8859"/>
                    <a:pt x="4572" y="8752"/>
                    <a:pt x="4477" y="8657"/>
                  </a:cubicBezTo>
                  <a:cubicBezTo>
                    <a:pt x="4227" y="8383"/>
                    <a:pt x="4120" y="8323"/>
                    <a:pt x="3739" y="8299"/>
                  </a:cubicBezTo>
                  <a:cubicBezTo>
                    <a:pt x="3382" y="8264"/>
                    <a:pt x="3346" y="8240"/>
                    <a:pt x="3227" y="7895"/>
                  </a:cubicBezTo>
                  <a:cubicBezTo>
                    <a:pt x="3108" y="7537"/>
                    <a:pt x="3048" y="7442"/>
                    <a:pt x="2727" y="7252"/>
                  </a:cubicBezTo>
                  <a:cubicBezTo>
                    <a:pt x="2405" y="7061"/>
                    <a:pt x="2393" y="7025"/>
                    <a:pt x="2441" y="6668"/>
                  </a:cubicBezTo>
                  <a:cubicBezTo>
                    <a:pt x="2501" y="6287"/>
                    <a:pt x="2465" y="6180"/>
                    <a:pt x="2262" y="5871"/>
                  </a:cubicBezTo>
                  <a:cubicBezTo>
                    <a:pt x="2048" y="5561"/>
                    <a:pt x="2048" y="5513"/>
                    <a:pt x="2262" y="5216"/>
                  </a:cubicBezTo>
                  <a:cubicBezTo>
                    <a:pt x="2465" y="4906"/>
                    <a:pt x="2477" y="4799"/>
                    <a:pt x="2441" y="4418"/>
                  </a:cubicBezTo>
                  <a:cubicBezTo>
                    <a:pt x="2393" y="4061"/>
                    <a:pt x="2405" y="4025"/>
                    <a:pt x="2727" y="3835"/>
                  </a:cubicBezTo>
                  <a:cubicBezTo>
                    <a:pt x="2846" y="3763"/>
                    <a:pt x="2965" y="3680"/>
                    <a:pt x="3048" y="3585"/>
                  </a:cubicBezTo>
                  <a:cubicBezTo>
                    <a:pt x="3144" y="3477"/>
                    <a:pt x="3179" y="3323"/>
                    <a:pt x="3227" y="3192"/>
                  </a:cubicBezTo>
                  <a:cubicBezTo>
                    <a:pt x="3275" y="3061"/>
                    <a:pt x="3322" y="2942"/>
                    <a:pt x="3394" y="2882"/>
                  </a:cubicBezTo>
                  <a:cubicBezTo>
                    <a:pt x="3465" y="2823"/>
                    <a:pt x="3596" y="2799"/>
                    <a:pt x="3739" y="2787"/>
                  </a:cubicBezTo>
                  <a:cubicBezTo>
                    <a:pt x="4120" y="2763"/>
                    <a:pt x="4215" y="2703"/>
                    <a:pt x="4477" y="2430"/>
                  </a:cubicBezTo>
                  <a:cubicBezTo>
                    <a:pt x="4626" y="2273"/>
                    <a:pt x="4699" y="2210"/>
                    <a:pt x="4807" y="2210"/>
                  </a:cubicBezTo>
                  <a:cubicBezTo>
                    <a:pt x="4880" y="2210"/>
                    <a:pt x="4969" y="2239"/>
                    <a:pt x="5108" y="2287"/>
                  </a:cubicBezTo>
                  <a:cubicBezTo>
                    <a:pt x="5287" y="2352"/>
                    <a:pt x="5406" y="2385"/>
                    <a:pt x="5525" y="2385"/>
                  </a:cubicBezTo>
                  <a:cubicBezTo>
                    <a:pt x="5644" y="2385"/>
                    <a:pt x="5763" y="2352"/>
                    <a:pt x="5942" y="2287"/>
                  </a:cubicBezTo>
                  <a:cubicBezTo>
                    <a:pt x="6081" y="2233"/>
                    <a:pt x="6168" y="2206"/>
                    <a:pt x="6236" y="2206"/>
                  </a:cubicBezTo>
                  <a:cubicBezTo>
                    <a:pt x="6366" y="2206"/>
                    <a:pt x="6425" y="2306"/>
                    <a:pt x="6644" y="2525"/>
                  </a:cubicBezTo>
                  <a:cubicBezTo>
                    <a:pt x="6680" y="2555"/>
                    <a:pt x="6721" y="2570"/>
                    <a:pt x="6762" y="2570"/>
                  </a:cubicBezTo>
                  <a:cubicBezTo>
                    <a:pt x="6802" y="2570"/>
                    <a:pt x="6840" y="2555"/>
                    <a:pt x="6870" y="2525"/>
                  </a:cubicBezTo>
                  <a:cubicBezTo>
                    <a:pt x="6930" y="2465"/>
                    <a:pt x="6930" y="2358"/>
                    <a:pt x="6870" y="2299"/>
                  </a:cubicBezTo>
                  <a:lnTo>
                    <a:pt x="6787" y="2203"/>
                  </a:lnTo>
                  <a:cubicBezTo>
                    <a:pt x="6569" y="1978"/>
                    <a:pt x="6422" y="1886"/>
                    <a:pt x="6241" y="1886"/>
                  </a:cubicBezTo>
                  <a:cubicBezTo>
                    <a:pt x="6125" y="1886"/>
                    <a:pt x="5994" y="1924"/>
                    <a:pt x="5822" y="1989"/>
                  </a:cubicBezTo>
                  <a:cubicBezTo>
                    <a:pt x="5775" y="2001"/>
                    <a:pt x="5715" y="2013"/>
                    <a:pt x="5668" y="2025"/>
                  </a:cubicBezTo>
                  <a:lnTo>
                    <a:pt x="5668" y="1132"/>
                  </a:lnTo>
                  <a:cubicBezTo>
                    <a:pt x="5906" y="1060"/>
                    <a:pt x="6084" y="858"/>
                    <a:pt x="6084" y="584"/>
                  </a:cubicBezTo>
                  <a:cubicBezTo>
                    <a:pt x="6084" y="263"/>
                    <a:pt x="5822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5" name="Google Shape;9583;p68"/>
            <p:cNvSpPr/>
            <p:nvPr/>
          </p:nvSpPr>
          <p:spPr>
            <a:xfrm>
              <a:off x="6938984" y="3622042"/>
              <a:ext cx="53899" cy="51605"/>
            </a:xfrm>
            <a:custGeom>
              <a:avLst/>
              <a:gdLst/>
              <a:ahLst/>
              <a:cxnLst/>
              <a:rect l="l" t="t" r="r" b="b"/>
              <a:pathLst>
                <a:path w="1692" h="1620" extrusionOk="0">
                  <a:moveTo>
                    <a:pt x="919" y="548"/>
                  </a:moveTo>
                  <a:cubicBezTo>
                    <a:pt x="1015" y="548"/>
                    <a:pt x="1114" y="587"/>
                    <a:pt x="1191" y="665"/>
                  </a:cubicBezTo>
                  <a:cubicBezTo>
                    <a:pt x="1334" y="796"/>
                    <a:pt x="1334" y="1046"/>
                    <a:pt x="1191" y="1200"/>
                  </a:cubicBezTo>
                  <a:cubicBezTo>
                    <a:pt x="1114" y="1272"/>
                    <a:pt x="1015" y="1307"/>
                    <a:pt x="919" y="1307"/>
                  </a:cubicBezTo>
                  <a:cubicBezTo>
                    <a:pt x="822" y="1307"/>
                    <a:pt x="727" y="1272"/>
                    <a:pt x="655" y="1200"/>
                  </a:cubicBezTo>
                  <a:cubicBezTo>
                    <a:pt x="500" y="1046"/>
                    <a:pt x="500" y="807"/>
                    <a:pt x="655" y="665"/>
                  </a:cubicBezTo>
                  <a:cubicBezTo>
                    <a:pt x="727" y="587"/>
                    <a:pt x="822" y="548"/>
                    <a:pt x="919" y="548"/>
                  </a:cubicBezTo>
                  <a:close/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34" y="557"/>
                  </a:lnTo>
                  <a:cubicBezTo>
                    <a:pt x="179" y="819"/>
                    <a:pt x="191" y="1177"/>
                    <a:pt x="429" y="1415"/>
                  </a:cubicBezTo>
                  <a:cubicBezTo>
                    <a:pt x="560" y="1552"/>
                    <a:pt x="739" y="1620"/>
                    <a:pt x="920" y="1620"/>
                  </a:cubicBezTo>
                  <a:cubicBezTo>
                    <a:pt x="1102" y="1620"/>
                    <a:pt x="1286" y="1552"/>
                    <a:pt x="1429" y="1415"/>
                  </a:cubicBezTo>
                  <a:cubicBezTo>
                    <a:pt x="1691" y="1153"/>
                    <a:pt x="1691" y="700"/>
                    <a:pt x="1429" y="415"/>
                  </a:cubicBezTo>
                  <a:cubicBezTo>
                    <a:pt x="1294" y="286"/>
                    <a:pt x="1120" y="223"/>
                    <a:pt x="945" y="223"/>
                  </a:cubicBezTo>
                  <a:cubicBezTo>
                    <a:pt x="812" y="223"/>
                    <a:pt x="678" y="259"/>
                    <a:pt x="560" y="331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סימן ''אסור'' 5"/>
          <p:cNvSpPr/>
          <p:nvPr/>
        </p:nvSpPr>
        <p:spPr>
          <a:xfrm>
            <a:off x="1962682" y="1415518"/>
            <a:ext cx="665160" cy="692004"/>
          </a:xfrm>
          <a:prstGeom prst="noSmoking">
            <a:avLst>
              <a:gd name="adj" fmla="val 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66" name="Google Shape;10844;p70"/>
          <p:cNvGrpSpPr/>
          <p:nvPr/>
        </p:nvGrpSpPr>
        <p:grpSpPr>
          <a:xfrm>
            <a:off x="4940540" y="1397552"/>
            <a:ext cx="583163" cy="716998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78" name="צורה חופשית 77"/>
          <p:cNvSpPr/>
          <p:nvPr/>
        </p:nvSpPr>
        <p:spPr>
          <a:xfrm flipH="1">
            <a:off x="486383" y="1204071"/>
            <a:ext cx="11264339" cy="4651588"/>
          </a:xfrm>
          <a:custGeom>
            <a:avLst/>
            <a:gdLst>
              <a:gd name="connsiteX0" fmla="*/ 0 w 11264339"/>
              <a:gd name="connsiteY0" fmla="*/ 0 h 4651588"/>
              <a:gd name="connsiteX1" fmla="*/ 11264339 w 11264339"/>
              <a:gd name="connsiteY1" fmla="*/ 0 h 4651588"/>
              <a:gd name="connsiteX2" fmla="*/ 11264339 w 11264339"/>
              <a:gd name="connsiteY2" fmla="*/ 29417 h 4651588"/>
              <a:gd name="connsiteX3" fmla="*/ 8439254 w 11264339"/>
              <a:gd name="connsiteY3" fmla="*/ 29417 h 4651588"/>
              <a:gd name="connsiteX4" fmla="*/ 8439254 w 11264339"/>
              <a:gd name="connsiteY4" fmla="*/ 4229351 h 4651588"/>
              <a:gd name="connsiteX5" fmla="*/ 11264339 w 11264339"/>
              <a:gd name="connsiteY5" fmla="*/ 4229351 h 4651588"/>
              <a:gd name="connsiteX6" fmla="*/ 11264339 w 11264339"/>
              <a:gd name="connsiteY6" fmla="*/ 4651588 h 4651588"/>
              <a:gd name="connsiteX7" fmla="*/ 0 w 11264339"/>
              <a:gd name="connsiteY7" fmla="*/ 4651588 h 465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64339" h="4651588">
                <a:moveTo>
                  <a:pt x="0" y="0"/>
                </a:moveTo>
                <a:lnTo>
                  <a:pt x="11264339" y="0"/>
                </a:lnTo>
                <a:lnTo>
                  <a:pt x="11264339" y="29417"/>
                </a:lnTo>
                <a:lnTo>
                  <a:pt x="8439254" y="29417"/>
                </a:lnTo>
                <a:lnTo>
                  <a:pt x="8439254" y="4229351"/>
                </a:lnTo>
                <a:lnTo>
                  <a:pt x="11264339" y="4229351"/>
                </a:lnTo>
                <a:lnTo>
                  <a:pt x="11264339" y="4651588"/>
                </a:lnTo>
                <a:lnTo>
                  <a:pt x="0" y="4651588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00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8736" y="5111479"/>
            <a:ext cx="1501665" cy="616055"/>
          </a:xfrm>
          <a:prstGeom prst="rect">
            <a:avLst/>
          </a:prstGeom>
        </p:spPr>
      </p:pic>
      <p:sp>
        <p:nvSpPr>
          <p:cNvPr id="74" name="צורה חופשית 73"/>
          <p:cNvSpPr/>
          <p:nvPr/>
        </p:nvSpPr>
        <p:spPr>
          <a:xfrm>
            <a:off x="3506254" y="464644"/>
            <a:ext cx="8318284" cy="770742"/>
          </a:xfrm>
          <a:custGeom>
            <a:avLst/>
            <a:gdLst>
              <a:gd name="connsiteX0" fmla="*/ 349982 w 8318284"/>
              <a:gd name="connsiteY0" fmla="*/ 0 h 699964"/>
              <a:gd name="connsiteX1" fmla="*/ 8318284 w 8318284"/>
              <a:gd name="connsiteY1" fmla="*/ 0 h 699964"/>
              <a:gd name="connsiteX2" fmla="*/ 8318284 w 8318284"/>
              <a:gd name="connsiteY2" fmla="*/ 699964 h 699964"/>
              <a:gd name="connsiteX3" fmla="*/ 349982 w 8318284"/>
              <a:gd name="connsiteY3" fmla="*/ 699964 h 699964"/>
              <a:gd name="connsiteX4" fmla="*/ 0 w 8318284"/>
              <a:gd name="connsiteY4" fmla="*/ 349982 h 699964"/>
              <a:gd name="connsiteX5" fmla="*/ 349982 w 8318284"/>
              <a:gd name="connsiteY5" fmla="*/ 0 h 69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8284" h="699964">
                <a:moveTo>
                  <a:pt x="349982" y="0"/>
                </a:moveTo>
                <a:lnTo>
                  <a:pt x="8318284" y="0"/>
                </a:lnTo>
                <a:lnTo>
                  <a:pt x="8318284" y="699964"/>
                </a:lnTo>
                <a:lnTo>
                  <a:pt x="349982" y="699964"/>
                </a:lnTo>
                <a:cubicBezTo>
                  <a:pt x="156692" y="699964"/>
                  <a:pt x="0" y="543272"/>
                  <a:pt x="0" y="349982"/>
                </a:cubicBezTo>
                <a:cubicBezTo>
                  <a:pt x="0" y="156692"/>
                  <a:pt x="156692" y="0"/>
                  <a:pt x="349982" y="0"/>
                </a:cubicBezTo>
                <a:close/>
              </a:path>
            </a:pathLst>
          </a:custGeom>
          <a:gradFill flip="none" rotWithShape="1">
            <a:gsLst>
              <a:gs pos="0">
                <a:srgbClr val="51921F"/>
              </a:gs>
              <a:gs pos="97000">
                <a:srgbClr val="9FE61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3495675" y="492112"/>
            <a:ext cx="746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</a:rPr>
              <a:t>שלב ד' </a:t>
            </a:r>
            <a:r>
              <a:rPr lang="en-IL" sz="4000" b="1" dirty="0">
                <a:solidFill>
                  <a:schemeClr val="bg1"/>
                </a:solidFill>
              </a:rPr>
              <a:t>–</a:t>
            </a:r>
            <a:r>
              <a:rPr lang="he-IL" sz="4000" b="1" dirty="0">
                <a:solidFill>
                  <a:schemeClr val="bg1"/>
                </a:solidFill>
              </a:rPr>
              <a:t> חזרה לשגרה</a:t>
            </a:r>
            <a:endParaRPr lang="he-IL" sz="3600" dirty="0">
              <a:solidFill>
                <a:schemeClr val="bg1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32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grpSp>
        <p:nvGrpSpPr>
          <p:cNvPr id="55" name="Google Shape;10618;p69"/>
          <p:cNvGrpSpPr/>
          <p:nvPr/>
        </p:nvGrpSpPr>
        <p:grpSpPr>
          <a:xfrm>
            <a:off x="7781329" y="1439612"/>
            <a:ext cx="661784" cy="62026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56" name="Google Shape;10619;p69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0620;p69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0621;p69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0622;p69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60" name="Google Shape;9578;p68"/>
          <p:cNvGrpSpPr/>
          <p:nvPr/>
        </p:nvGrpSpPr>
        <p:grpSpPr>
          <a:xfrm>
            <a:off x="2009775" y="1478941"/>
            <a:ext cx="570975" cy="569173"/>
            <a:chOff x="6664394" y="3346974"/>
            <a:chExt cx="353113" cy="351998"/>
          </a:xfrm>
          <a:solidFill>
            <a:schemeClr val="bg1"/>
          </a:solidFill>
        </p:grpSpPr>
        <p:sp>
          <p:nvSpPr>
            <p:cNvPr id="61" name="Google Shape;9579;p68"/>
            <p:cNvSpPr/>
            <p:nvPr/>
          </p:nvSpPr>
          <p:spPr>
            <a:xfrm>
              <a:off x="6788023" y="3450917"/>
              <a:ext cx="37207" cy="37175"/>
            </a:xfrm>
            <a:custGeom>
              <a:avLst/>
              <a:gdLst/>
              <a:ahLst/>
              <a:cxnLst/>
              <a:rect l="l" t="t" r="r" b="b"/>
              <a:pathLst>
                <a:path w="1168" h="1167" extrusionOk="0">
                  <a:moveTo>
                    <a:pt x="572" y="333"/>
                  </a:moveTo>
                  <a:cubicBezTo>
                    <a:pt x="703" y="333"/>
                    <a:pt x="822" y="453"/>
                    <a:pt x="822" y="583"/>
                  </a:cubicBezTo>
                  <a:cubicBezTo>
                    <a:pt x="822" y="738"/>
                    <a:pt x="703" y="834"/>
                    <a:pt x="572" y="834"/>
                  </a:cubicBezTo>
                  <a:cubicBezTo>
                    <a:pt x="429" y="834"/>
                    <a:pt x="310" y="738"/>
                    <a:pt x="310" y="583"/>
                  </a:cubicBezTo>
                  <a:cubicBezTo>
                    <a:pt x="310" y="441"/>
                    <a:pt x="429" y="333"/>
                    <a:pt x="572" y="333"/>
                  </a:cubicBezTo>
                  <a:close/>
                  <a:moveTo>
                    <a:pt x="584" y="0"/>
                  </a:moveTo>
                  <a:cubicBezTo>
                    <a:pt x="251" y="0"/>
                    <a:pt x="1" y="274"/>
                    <a:pt x="1" y="583"/>
                  </a:cubicBezTo>
                  <a:cubicBezTo>
                    <a:pt x="1" y="917"/>
                    <a:pt x="275" y="1167"/>
                    <a:pt x="584" y="1167"/>
                  </a:cubicBezTo>
                  <a:cubicBezTo>
                    <a:pt x="894" y="1167"/>
                    <a:pt x="1168" y="917"/>
                    <a:pt x="1168" y="583"/>
                  </a:cubicBezTo>
                  <a:cubicBezTo>
                    <a:pt x="1168" y="262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9580;p68"/>
            <p:cNvSpPr/>
            <p:nvPr/>
          </p:nvSpPr>
          <p:spPr>
            <a:xfrm>
              <a:off x="6874892" y="3495641"/>
              <a:ext cx="36824" cy="36824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311"/>
                  </a:moveTo>
                  <a:cubicBezTo>
                    <a:pt x="727" y="311"/>
                    <a:pt x="834" y="430"/>
                    <a:pt x="834" y="561"/>
                  </a:cubicBezTo>
                  <a:cubicBezTo>
                    <a:pt x="834" y="715"/>
                    <a:pt x="715" y="823"/>
                    <a:pt x="584" y="823"/>
                  </a:cubicBezTo>
                  <a:cubicBezTo>
                    <a:pt x="441" y="823"/>
                    <a:pt x="322" y="703"/>
                    <a:pt x="322" y="561"/>
                  </a:cubicBezTo>
                  <a:cubicBezTo>
                    <a:pt x="322" y="430"/>
                    <a:pt x="441" y="311"/>
                    <a:pt x="584" y="311"/>
                  </a:cubicBezTo>
                  <a:close/>
                  <a:moveTo>
                    <a:pt x="563" y="1"/>
                  </a:moveTo>
                  <a:cubicBezTo>
                    <a:pt x="251" y="1"/>
                    <a:pt x="0" y="258"/>
                    <a:pt x="0" y="584"/>
                  </a:cubicBezTo>
                  <a:cubicBezTo>
                    <a:pt x="0" y="906"/>
                    <a:pt x="262" y="1156"/>
                    <a:pt x="584" y="1156"/>
                  </a:cubicBezTo>
                  <a:cubicBezTo>
                    <a:pt x="905" y="1156"/>
                    <a:pt x="1155" y="894"/>
                    <a:pt x="1155" y="584"/>
                  </a:cubicBezTo>
                  <a:cubicBezTo>
                    <a:pt x="1155" y="251"/>
                    <a:pt x="893" y="1"/>
                    <a:pt x="584" y="1"/>
                  </a:cubicBezTo>
                  <a:cubicBezTo>
                    <a:pt x="577" y="1"/>
                    <a:pt x="570" y="1"/>
                    <a:pt x="5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9581;p68"/>
            <p:cNvSpPr/>
            <p:nvPr/>
          </p:nvSpPr>
          <p:spPr>
            <a:xfrm>
              <a:off x="6780059" y="3538136"/>
              <a:ext cx="53134" cy="53134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34" y="560"/>
                    <a:pt x="1334" y="834"/>
                  </a:cubicBezTo>
                  <a:cubicBezTo>
                    <a:pt x="1334" y="1120"/>
                    <a:pt x="1120" y="1346"/>
                    <a:pt x="834" y="1346"/>
                  </a:cubicBezTo>
                  <a:cubicBezTo>
                    <a:pt x="548" y="1346"/>
                    <a:pt x="322" y="1120"/>
                    <a:pt x="322" y="834"/>
                  </a:cubicBezTo>
                  <a:cubicBezTo>
                    <a:pt x="322" y="572"/>
                    <a:pt x="548" y="334"/>
                    <a:pt x="834" y="334"/>
                  </a:cubicBezTo>
                  <a:close/>
                  <a:moveTo>
                    <a:pt x="834" y="1"/>
                  </a:moveTo>
                  <a:cubicBezTo>
                    <a:pt x="370" y="24"/>
                    <a:pt x="1" y="393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98" y="1667"/>
                    <a:pt x="1668" y="1298"/>
                    <a:pt x="1668" y="834"/>
                  </a:cubicBezTo>
                  <a:cubicBezTo>
                    <a:pt x="1668" y="382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4" name="Google Shape;9582;p68"/>
            <p:cNvSpPr/>
            <p:nvPr/>
          </p:nvSpPr>
          <p:spPr>
            <a:xfrm>
              <a:off x="6664394" y="3346974"/>
              <a:ext cx="353113" cy="351998"/>
            </a:xfrm>
            <a:custGeom>
              <a:avLst/>
              <a:gdLst/>
              <a:ahLst/>
              <a:cxnLst/>
              <a:rect l="l" t="t" r="r" b="b"/>
              <a:pathLst>
                <a:path w="11085" h="11050" extrusionOk="0">
                  <a:moveTo>
                    <a:pt x="5549" y="358"/>
                  </a:moveTo>
                  <a:cubicBezTo>
                    <a:pt x="5680" y="358"/>
                    <a:pt x="5799" y="477"/>
                    <a:pt x="5799" y="620"/>
                  </a:cubicBezTo>
                  <a:cubicBezTo>
                    <a:pt x="5799" y="763"/>
                    <a:pt x="5680" y="870"/>
                    <a:pt x="5549" y="870"/>
                  </a:cubicBezTo>
                  <a:cubicBezTo>
                    <a:pt x="5418" y="870"/>
                    <a:pt x="5299" y="763"/>
                    <a:pt x="5299" y="620"/>
                  </a:cubicBezTo>
                  <a:cubicBezTo>
                    <a:pt x="5299" y="465"/>
                    <a:pt x="5418" y="358"/>
                    <a:pt x="5549" y="358"/>
                  </a:cubicBezTo>
                  <a:close/>
                  <a:moveTo>
                    <a:pt x="9752" y="1001"/>
                  </a:moveTo>
                  <a:cubicBezTo>
                    <a:pt x="10061" y="1001"/>
                    <a:pt x="10228" y="1394"/>
                    <a:pt x="10002" y="1620"/>
                  </a:cubicBezTo>
                  <a:cubicBezTo>
                    <a:pt x="9936" y="1686"/>
                    <a:pt x="9844" y="1718"/>
                    <a:pt x="9750" y="1718"/>
                  </a:cubicBezTo>
                  <a:cubicBezTo>
                    <a:pt x="9656" y="1718"/>
                    <a:pt x="9561" y="1686"/>
                    <a:pt x="9490" y="1620"/>
                  </a:cubicBezTo>
                  <a:cubicBezTo>
                    <a:pt x="9275" y="1394"/>
                    <a:pt x="9430" y="1001"/>
                    <a:pt x="9752" y="1001"/>
                  </a:cubicBezTo>
                  <a:close/>
                  <a:moveTo>
                    <a:pt x="1554" y="1203"/>
                  </a:moveTo>
                  <a:cubicBezTo>
                    <a:pt x="1655" y="1203"/>
                    <a:pt x="1756" y="1239"/>
                    <a:pt x="1834" y="1310"/>
                  </a:cubicBezTo>
                  <a:cubicBezTo>
                    <a:pt x="1977" y="1465"/>
                    <a:pt x="1977" y="1715"/>
                    <a:pt x="1834" y="1870"/>
                  </a:cubicBezTo>
                  <a:cubicBezTo>
                    <a:pt x="1756" y="1941"/>
                    <a:pt x="1658" y="1977"/>
                    <a:pt x="1559" y="1977"/>
                  </a:cubicBezTo>
                  <a:cubicBezTo>
                    <a:pt x="1459" y="1977"/>
                    <a:pt x="1358" y="1941"/>
                    <a:pt x="1274" y="1870"/>
                  </a:cubicBezTo>
                  <a:cubicBezTo>
                    <a:pt x="1131" y="1715"/>
                    <a:pt x="1131" y="1465"/>
                    <a:pt x="1274" y="1310"/>
                  </a:cubicBezTo>
                  <a:cubicBezTo>
                    <a:pt x="1352" y="1239"/>
                    <a:pt x="1453" y="1203"/>
                    <a:pt x="1554" y="1203"/>
                  </a:cubicBezTo>
                  <a:close/>
                  <a:moveTo>
                    <a:pt x="596" y="5323"/>
                  </a:moveTo>
                  <a:cubicBezTo>
                    <a:pt x="727" y="5323"/>
                    <a:pt x="846" y="5442"/>
                    <a:pt x="846" y="5573"/>
                  </a:cubicBezTo>
                  <a:cubicBezTo>
                    <a:pt x="858" y="5704"/>
                    <a:pt x="738" y="5823"/>
                    <a:pt x="596" y="5823"/>
                  </a:cubicBezTo>
                  <a:cubicBezTo>
                    <a:pt x="441" y="5823"/>
                    <a:pt x="346" y="5704"/>
                    <a:pt x="346" y="5573"/>
                  </a:cubicBezTo>
                  <a:cubicBezTo>
                    <a:pt x="346" y="5430"/>
                    <a:pt x="465" y="5323"/>
                    <a:pt x="596" y="5323"/>
                  </a:cubicBezTo>
                  <a:close/>
                  <a:moveTo>
                    <a:pt x="10502" y="5323"/>
                  </a:moveTo>
                  <a:cubicBezTo>
                    <a:pt x="10656" y="5323"/>
                    <a:pt x="10764" y="5442"/>
                    <a:pt x="10764" y="5573"/>
                  </a:cubicBezTo>
                  <a:cubicBezTo>
                    <a:pt x="10764" y="5704"/>
                    <a:pt x="10644" y="5823"/>
                    <a:pt x="10502" y="5823"/>
                  </a:cubicBezTo>
                  <a:cubicBezTo>
                    <a:pt x="10359" y="5823"/>
                    <a:pt x="10252" y="5704"/>
                    <a:pt x="10252" y="5573"/>
                  </a:cubicBezTo>
                  <a:cubicBezTo>
                    <a:pt x="10252" y="5430"/>
                    <a:pt x="10371" y="5323"/>
                    <a:pt x="10502" y="5323"/>
                  </a:cubicBezTo>
                  <a:close/>
                  <a:moveTo>
                    <a:pt x="2036" y="8799"/>
                  </a:moveTo>
                  <a:cubicBezTo>
                    <a:pt x="2274" y="8823"/>
                    <a:pt x="2393" y="9085"/>
                    <a:pt x="2227" y="9252"/>
                  </a:cubicBezTo>
                  <a:cubicBezTo>
                    <a:pt x="2179" y="9305"/>
                    <a:pt x="2114" y="9332"/>
                    <a:pt x="2047" y="9332"/>
                  </a:cubicBezTo>
                  <a:cubicBezTo>
                    <a:pt x="1980" y="9332"/>
                    <a:pt x="1911" y="9305"/>
                    <a:pt x="1858" y="9252"/>
                  </a:cubicBezTo>
                  <a:cubicBezTo>
                    <a:pt x="1691" y="9085"/>
                    <a:pt x="1810" y="8799"/>
                    <a:pt x="2036" y="8799"/>
                  </a:cubicBezTo>
                  <a:close/>
                  <a:moveTo>
                    <a:pt x="5549" y="10264"/>
                  </a:moveTo>
                  <a:cubicBezTo>
                    <a:pt x="5680" y="10264"/>
                    <a:pt x="5799" y="10383"/>
                    <a:pt x="5799" y="10514"/>
                  </a:cubicBezTo>
                  <a:cubicBezTo>
                    <a:pt x="5799" y="10669"/>
                    <a:pt x="5680" y="10764"/>
                    <a:pt x="5549" y="10764"/>
                  </a:cubicBezTo>
                  <a:cubicBezTo>
                    <a:pt x="5418" y="10764"/>
                    <a:pt x="5299" y="10645"/>
                    <a:pt x="5299" y="10514"/>
                  </a:cubicBezTo>
                  <a:cubicBezTo>
                    <a:pt x="5299" y="10371"/>
                    <a:pt x="5418" y="10264"/>
                    <a:pt x="5549" y="10264"/>
                  </a:cubicBezTo>
                  <a:close/>
                  <a:moveTo>
                    <a:pt x="5501" y="1"/>
                  </a:moveTo>
                  <a:cubicBezTo>
                    <a:pt x="5180" y="1"/>
                    <a:pt x="4918" y="275"/>
                    <a:pt x="4918" y="584"/>
                  </a:cubicBezTo>
                  <a:cubicBezTo>
                    <a:pt x="4918" y="858"/>
                    <a:pt x="5096" y="1060"/>
                    <a:pt x="5334" y="1132"/>
                  </a:cubicBezTo>
                  <a:lnTo>
                    <a:pt x="5334" y="2025"/>
                  </a:lnTo>
                  <a:cubicBezTo>
                    <a:pt x="5299" y="2013"/>
                    <a:pt x="5251" y="2001"/>
                    <a:pt x="5191" y="1989"/>
                  </a:cubicBezTo>
                  <a:cubicBezTo>
                    <a:pt x="5015" y="1924"/>
                    <a:pt x="4880" y="1886"/>
                    <a:pt x="4761" y="1886"/>
                  </a:cubicBezTo>
                  <a:cubicBezTo>
                    <a:pt x="4576" y="1886"/>
                    <a:pt x="4430" y="1978"/>
                    <a:pt x="4227" y="2203"/>
                  </a:cubicBezTo>
                  <a:cubicBezTo>
                    <a:pt x="4144" y="2299"/>
                    <a:pt x="4072" y="2370"/>
                    <a:pt x="4001" y="2406"/>
                  </a:cubicBezTo>
                  <a:cubicBezTo>
                    <a:pt x="3929" y="2442"/>
                    <a:pt x="3810" y="2442"/>
                    <a:pt x="3703" y="2465"/>
                  </a:cubicBezTo>
                  <a:cubicBezTo>
                    <a:pt x="3370" y="2489"/>
                    <a:pt x="3179" y="2537"/>
                    <a:pt x="3036" y="2823"/>
                  </a:cubicBezTo>
                  <a:lnTo>
                    <a:pt x="2120" y="1906"/>
                  </a:lnTo>
                  <a:cubicBezTo>
                    <a:pt x="2286" y="1632"/>
                    <a:pt x="2274" y="1275"/>
                    <a:pt x="2036" y="1037"/>
                  </a:cubicBezTo>
                  <a:cubicBezTo>
                    <a:pt x="1893" y="894"/>
                    <a:pt x="1712" y="822"/>
                    <a:pt x="1530" y="822"/>
                  </a:cubicBezTo>
                  <a:cubicBezTo>
                    <a:pt x="1349" y="822"/>
                    <a:pt x="1167" y="894"/>
                    <a:pt x="1024" y="1037"/>
                  </a:cubicBezTo>
                  <a:cubicBezTo>
                    <a:pt x="546" y="1505"/>
                    <a:pt x="939" y="2252"/>
                    <a:pt x="1509" y="2252"/>
                  </a:cubicBezTo>
                  <a:cubicBezTo>
                    <a:pt x="1635" y="2252"/>
                    <a:pt x="1770" y="2216"/>
                    <a:pt x="1905" y="2132"/>
                  </a:cubicBezTo>
                  <a:lnTo>
                    <a:pt x="2917" y="3144"/>
                  </a:lnTo>
                  <a:cubicBezTo>
                    <a:pt x="2846" y="3370"/>
                    <a:pt x="2810" y="3394"/>
                    <a:pt x="2572" y="3549"/>
                  </a:cubicBezTo>
                  <a:cubicBezTo>
                    <a:pt x="2143" y="3799"/>
                    <a:pt x="2084" y="3966"/>
                    <a:pt x="2143" y="4442"/>
                  </a:cubicBezTo>
                  <a:cubicBezTo>
                    <a:pt x="2155" y="4561"/>
                    <a:pt x="2167" y="4668"/>
                    <a:pt x="2155" y="4751"/>
                  </a:cubicBezTo>
                  <a:cubicBezTo>
                    <a:pt x="2108" y="4918"/>
                    <a:pt x="1941" y="5061"/>
                    <a:pt x="1846" y="5359"/>
                  </a:cubicBezTo>
                  <a:lnTo>
                    <a:pt x="1131" y="5359"/>
                  </a:lnTo>
                  <a:cubicBezTo>
                    <a:pt x="1060" y="5120"/>
                    <a:pt x="846" y="4942"/>
                    <a:pt x="584" y="4942"/>
                  </a:cubicBezTo>
                  <a:cubicBezTo>
                    <a:pt x="250" y="4942"/>
                    <a:pt x="0" y="5216"/>
                    <a:pt x="0" y="5525"/>
                  </a:cubicBezTo>
                  <a:cubicBezTo>
                    <a:pt x="0" y="5859"/>
                    <a:pt x="262" y="6109"/>
                    <a:pt x="584" y="6109"/>
                  </a:cubicBezTo>
                  <a:cubicBezTo>
                    <a:pt x="846" y="6109"/>
                    <a:pt x="1060" y="5930"/>
                    <a:pt x="1131" y="5692"/>
                  </a:cubicBezTo>
                  <a:lnTo>
                    <a:pt x="1846" y="5692"/>
                  </a:lnTo>
                  <a:cubicBezTo>
                    <a:pt x="1929" y="5990"/>
                    <a:pt x="2108" y="6132"/>
                    <a:pt x="2155" y="6299"/>
                  </a:cubicBezTo>
                  <a:cubicBezTo>
                    <a:pt x="2203" y="6513"/>
                    <a:pt x="2036" y="6871"/>
                    <a:pt x="2179" y="7156"/>
                  </a:cubicBezTo>
                  <a:cubicBezTo>
                    <a:pt x="2322" y="7430"/>
                    <a:pt x="2703" y="7526"/>
                    <a:pt x="2822" y="7704"/>
                  </a:cubicBezTo>
                  <a:cubicBezTo>
                    <a:pt x="2870" y="7764"/>
                    <a:pt x="2894" y="7835"/>
                    <a:pt x="2929" y="7930"/>
                  </a:cubicBezTo>
                  <a:lnTo>
                    <a:pt x="2322" y="8538"/>
                  </a:lnTo>
                  <a:cubicBezTo>
                    <a:pt x="2229" y="8489"/>
                    <a:pt x="2127" y="8464"/>
                    <a:pt x="2025" y="8464"/>
                  </a:cubicBezTo>
                  <a:cubicBezTo>
                    <a:pt x="1880" y="8464"/>
                    <a:pt x="1737" y="8515"/>
                    <a:pt x="1631" y="8621"/>
                  </a:cubicBezTo>
                  <a:cubicBezTo>
                    <a:pt x="1262" y="9002"/>
                    <a:pt x="1536" y="9621"/>
                    <a:pt x="2048" y="9621"/>
                  </a:cubicBezTo>
                  <a:cubicBezTo>
                    <a:pt x="2489" y="9621"/>
                    <a:pt x="2786" y="9157"/>
                    <a:pt x="2560" y="8764"/>
                  </a:cubicBezTo>
                  <a:lnTo>
                    <a:pt x="3084" y="8240"/>
                  </a:lnTo>
                  <a:cubicBezTo>
                    <a:pt x="3322" y="8704"/>
                    <a:pt x="3810" y="8538"/>
                    <a:pt x="4060" y="8657"/>
                  </a:cubicBezTo>
                  <a:cubicBezTo>
                    <a:pt x="4251" y="8740"/>
                    <a:pt x="4418" y="9085"/>
                    <a:pt x="4727" y="9157"/>
                  </a:cubicBezTo>
                  <a:cubicBezTo>
                    <a:pt x="4769" y="9167"/>
                    <a:pt x="4811" y="9172"/>
                    <a:pt x="4853" y="9172"/>
                  </a:cubicBezTo>
                  <a:cubicBezTo>
                    <a:pt x="5045" y="9172"/>
                    <a:pt x="5230" y="9075"/>
                    <a:pt x="5406" y="9026"/>
                  </a:cubicBezTo>
                  <a:lnTo>
                    <a:pt x="5406" y="9919"/>
                  </a:lnTo>
                  <a:cubicBezTo>
                    <a:pt x="5168" y="9990"/>
                    <a:pt x="4989" y="10204"/>
                    <a:pt x="4989" y="10466"/>
                  </a:cubicBezTo>
                  <a:cubicBezTo>
                    <a:pt x="4989" y="10800"/>
                    <a:pt x="5251" y="11050"/>
                    <a:pt x="5561" y="11050"/>
                  </a:cubicBezTo>
                  <a:cubicBezTo>
                    <a:pt x="5894" y="11050"/>
                    <a:pt x="6144" y="10788"/>
                    <a:pt x="6144" y="10466"/>
                  </a:cubicBezTo>
                  <a:cubicBezTo>
                    <a:pt x="6144" y="10204"/>
                    <a:pt x="5965" y="9990"/>
                    <a:pt x="5727" y="9919"/>
                  </a:cubicBezTo>
                  <a:lnTo>
                    <a:pt x="5727" y="9026"/>
                  </a:lnTo>
                  <a:cubicBezTo>
                    <a:pt x="5903" y="9075"/>
                    <a:pt x="6080" y="9172"/>
                    <a:pt x="6269" y="9172"/>
                  </a:cubicBezTo>
                  <a:cubicBezTo>
                    <a:pt x="6310" y="9172"/>
                    <a:pt x="6352" y="9167"/>
                    <a:pt x="6394" y="9157"/>
                  </a:cubicBezTo>
                  <a:cubicBezTo>
                    <a:pt x="6715" y="9085"/>
                    <a:pt x="6894" y="8740"/>
                    <a:pt x="7073" y="8657"/>
                  </a:cubicBezTo>
                  <a:cubicBezTo>
                    <a:pt x="7323" y="8538"/>
                    <a:pt x="7799" y="8704"/>
                    <a:pt x="8049" y="8240"/>
                  </a:cubicBezTo>
                  <a:lnTo>
                    <a:pt x="8216" y="8407"/>
                  </a:lnTo>
                  <a:cubicBezTo>
                    <a:pt x="8245" y="8436"/>
                    <a:pt x="8287" y="8451"/>
                    <a:pt x="8329" y="8451"/>
                  </a:cubicBezTo>
                  <a:cubicBezTo>
                    <a:pt x="8370" y="8451"/>
                    <a:pt x="8412" y="8436"/>
                    <a:pt x="8442" y="8407"/>
                  </a:cubicBezTo>
                  <a:cubicBezTo>
                    <a:pt x="8501" y="8347"/>
                    <a:pt x="8501" y="8240"/>
                    <a:pt x="8442" y="8180"/>
                  </a:cubicBezTo>
                  <a:lnTo>
                    <a:pt x="8168" y="7907"/>
                  </a:lnTo>
                  <a:cubicBezTo>
                    <a:pt x="8239" y="7692"/>
                    <a:pt x="8275" y="7656"/>
                    <a:pt x="8513" y="7514"/>
                  </a:cubicBezTo>
                  <a:cubicBezTo>
                    <a:pt x="8942" y="7252"/>
                    <a:pt x="9013" y="7097"/>
                    <a:pt x="8942" y="6621"/>
                  </a:cubicBezTo>
                  <a:cubicBezTo>
                    <a:pt x="8894" y="6323"/>
                    <a:pt x="8918" y="6287"/>
                    <a:pt x="9073" y="6037"/>
                  </a:cubicBezTo>
                  <a:cubicBezTo>
                    <a:pt x="9156" y="5930"/>
                    <a:pt x="9216" y="5811"/>
                    <a:pt x="9240" y="5692"/>
                  </a:cubicBezTo>
                  <a:lnTo>
                    <a:pt x="9954" y="5692"/>
                  </a:lnTo>
                  <a:cubicBezTo>
                    <a:pt x="10025" y="5930"/>
                    <a:pt x="10240" y="6109"/>
                    <a:pt x="10502" y="6109"/>
                  </a:cubicBezTo>
                  <a:cubicBezTo>
                    <a:pt x="10835" y="6109"/>
                    <a:pt x="11085" y="5847"/>
                    <a:pt x="11085" y="5525"/>
                  </a:cubicBezTo>
                  <a:cubicBezTo>
                    <a:pt x="11085" y="5251"/>
                    <a:pt x="10823" y="4989"/>
                    <a:pt x="10502" y="4989"/>
                  </a:cubicBezTo>
                  <a:cubicBezTo>
                    <a:pt x="10240" y="4989"/>
                    <a:pt x="10025" y="5168"/>
                    <a:pt x="9954" y="5406"/>
                  </a:cubicBezTo>
                  <a:lnTo>
                    <a:pt x="9240" y="5406"/>
                  </a:lnTo>
                  <a:cubicBezTo>
                    <a:pt x="9156" y="5109"/>
                    <a:pt x="8978" y="4966"/>
                    <a:pt x="8930" y="4799"/>
                  </a:cubicBezTo>
                  <a:cubicBezTo>
                    <a:pt x="8882" y="4585"/>
                    <a:pt x="9049" y="4239"/>
                    <a:pt x="8894" y="3954"/>
                  </a:cubicBezTo>
                  <a:cubicBezTo>
                    <a:pt x="8763" y="3668"/>
                    <a:pt x="8382" y="3573"/>
                    <a:pt x="8263" y="3394"/>
                  </a:cubicBezTo>
                  <a:cubicBezTo>
                    <a:pt x="8216" y="3335"/>
                    <a:pt x="8180" y="3263"/>
                    <a:pt x="8156" y="3180"/>
                  </a:cubicBezTo>
                  <a:lnTo>
                    <a:pt x="9406" y="1930"/>
                  </a:lnTo>
                  <a:cubicBezTo>
                    <a:pt x="9513" y="1989"/>
                    <a:pt x="9632" y="2025"/>
                    <a:pt x="9752" y="2025"/>
                  </a:cubicBezTo>
                  <a:cubicBezTo>
                    <a:pt x="9930" y="2025"/>
                    <a:pt x="10109" y="1953"/>
                    <a:pt x="10228" y="1834"/>
                  </a:cubicBezTo>
                  <a:cubicBezTo>
                    <a:pt x="10490" y="1572"/>
                    <a:pt x="10490" y="1132"/>
                    <a:pt x="10228" y="870"/>
                  </a:cubicBezTo>
                  <a:cubicBezTo>
                    <a:pt x="10091" y="733"/>
                    <a:pt x="9915" y="665"/>
                    <a:pt x="9740" y="665"/>
                  </a:cubicBezTo>
                  <a:cubicBezTo>
                    <a:pt x="9564" y="665"/>
                    <a:pt x="9388" y="733"/>
                    <a:pt x="9251" y="870"/>
                  </a:cubicBezTo>
                  <a:cubicBezTo>
                    <a:pt x="9037" y="1096"/>
                    <a:pt x="9001" y="1430"/>
                    <a:pt x="9168" y="1691"/>
                  </a:cubicBezTo>
                  <a:lnTo>
                    <a:pt x="8025" y="2834"/>
                  </a:lnTo>
                  <a:cubicBezTo>
                    <a:pt x="7918" y="2644"/>
                    <a:pt x="7799" y="2537"/>
                    <a:pt x="7501" y="2489"/>
                  </a:cubicBezTo>
                  <a:cubicBezTo>
                    <a:pt x="7493" y="2488"/>
                    <a:pt x="7485" y="2488"/>
                    <a:pt x="7477" y="2488"/>
                  </a:cubicBezTo>
                  <a:cubicBezTo>
                    <a:pt x="7394" y="2488"/>
                    <a:pt x="7334" y="2545"/>
                    <a:pt x="7323" y="2632"/>
                  </a:cubicBezTo>
                  <a:cubicBezTo>
                    <a:pt x="7311" y="2715"/>
                    <a:pt x="7370" y="2787"/>
                    <a:pt x="7454" y="2811"/>
                  </a:cubicBezTo>
                  <a:cubicBezTo>
                    <a:pt x="7680" y="2834"/>
                    <a:pt x="7727" y="2906"/>
                    <a:pt x="7811" y="3192"/>
                  </a:cubicBezTo>
                  <a:cubicBezTo>
                    <a:pt x="7930" y="3549"/>
                    <a:pt x="7989" y="3644"/>
                    <a:pt x="8323" y="3835"/>
                  </a:cubicBezTo>
                  <a:cubicBezTo>
                    <a:pt x="8632" y="4025"/>
                    <a:pt x="8644" y="4061"/>
                    <a:pt x="8597" y="4418"/>
                  </a:cubicBezTo>
                  <a:cubicBezTo>
                    <a:pt x="8537" y="4799"/>
                    <a:pt x="8573" y="4906"/>
                    <a:pt x="8775" y="5216"/>
                  </a:cubicBezTo>
                  <a:cubicBezTo>
                    <a:pt x="8990" y="5525"/>
                    <a:pt x="8990" y="5573"/>
                    <a:pt x="8775" y="5871"/>
                  </a:cubicBezTo>
                  <a:cubicBezTo>
                    <a:pt x="8573" y="6180"/>
                    <a:pt x="8561" y="6287"/>
                    <a:pt x="8597" y="6668"/>
                  </a:cubicBezTo>
                  <a:cubicBezTo>
                    <a:pt x="8644" y="7025"/>
                    <a:pt x="8632" y="7061"/>
                    <a:pt x="8323" y="7252"/>
                  </a:cubicBezTo>
                  <a:cubicBezTo>
                    <a:pt x="7989" y="7442"/>
                    <a:pt x="7930" y="7537"/>
                    <a:pt x="7811" y="7895"/>
                  </a:cubicBezTo>
                  <a:cubicBezTo>
                    <a:pt x="7692" y="8240"/>
                    <a:pt x="7668" y="8264"/>
                    <a:pt x="7311" y="8299"/>
                  </a:cubicBezTo>
                  <a:cubicBezTo>
                    <a:pt x="6918" y="8323"/>
                    <a:pt x="6834" y="8383"/>
                    <a:pt x="6561" y="8657"/>
                  </a:cubicBezTo>
                  <a:cubicBezTo>
                    <a:pt x="6411" y="8813"/>
                    <a:pt x="6334" y="8876"/>
                    <a:pt x="6228" y="8876"/>
                  </a:cubicBezTo>
                  <a:cubicBezTo>
                    <a:pt x="6156" y="8876"/>
                    <a:pt x="6071" y="8847"/>
                    <a:pt x="5942" y="8799"/>
                  </a:cubicBezTo>
                  <a:cubicBezTo>
                    <a:pt x="5799" y="8752"/>
                    <a:pt x="5668" y="8692"/>
                    <a:pt x="5525" y="8692"/>
                  </a:cubicBezTo>
                  <a:cubicBezTo>
                    <a:pt x="5261" y="8692"/>
                    <a:pt x="4987" y="8875"/>
                    <a:pt x="4806" y="8875"/>
                  </a:cubicBezTo>
                  <a:cubicBezTo>
                    <a:pt x="4791" y="8875"/>
                    <a:pt x="4777" y="8874"/>
                    <a:pt x="4763" y="8871"/>
                  </a:cubicBezTo>
                  <a:cubicBezTo>
                    <a:pt x="4668" y="8859"/>
                    <a:pt x="4572" y="8752"/>
                    <a:pt x="4477" y="8657"/>
                  </a:cubicBezTo>
                  <a:cubicBezTo>
                    <a:pt x="4227" y="8383"/>
                    <a:pt x="4120" y="8323"/>
                    <a:pt x="3739" y="8299"/>
                  </a:cubicBezTo>
                  <a:cubicBezTo>
                    <a:pt x="3382" y="8264"/>
                    <a:pt x="3346" y="8240"/>
                    <a:pt x="3227" y="7895"/>
                  </a:cubicBezTo>
                  <a:cubicBezTo>
                    <a:pt x="3108" y="7537"/>
                    <a:pt x="3048" y="7442"/>
                    <a:pt x="2727" y="7252"/>
                  </a:cubicBezTo>
                  <a:cubicBezTo>
                    <a:pt x="2405" y="7061"/>
                    <a:pt x="2393" y="7025"/>
                    <a:pt x="2441" y="6668"/>
                  </a:cubicBezTo>
                  <a:cubicBezTo>
                    <a:pt x="2501" y="6287"/>
                    <a:pt x="2465" y="6180"/>
                    <a:pt x="2262" y="5871"/>
                  </a:cubicBezTo>
                  <a:cubicBezTo>
                    <a:pt x="2048" y="5561"/>
                    <a:pt x="2048" y="5513"/>
                    <a:pt x="2262" y="5216"/>
                  </a:cubicBezTo>
                  <a:cubicBezTo>
                    <a:pt x="2465" y="4906"/>
                    <a:pt x="2477" y="4799"/>
                    <a:pt x="2441" y="4418"/>
                  </a:cubicBezTo>
                  <a:cubicBezTo>
                    <a:pt x="2393" y="4061"/>
                    <a:pt x="2405" y="4025"/>
                    <a:pt x="2727" y="3835"/>
                  </a:cubicBezTo>
                  <a:cubicBezTo>
                    <a:pt x="2846" y="3763"/>
                    <a:pt x="2965" y="3680"/>
                    <a:pt x="3048" y="3585"/>
                  </a:cubicBezTo>
                  <a:cubicBezTo>
                    <a:pt x="3144" y="3477"/>
                    <a:pt x="3179" y="3323"/>
                    <a:pt x="3227" y="3192"/>
                  </a:cubicBezTo>
                  <a:cubicBezTo>
                    <a:pt x="3275" y="3061"/>
                    <a:pt x="3322" y="2942"/>
                    <a:pt x="3394" y="2882"/>
                  </a:cubicBezTo>
                  <a:cubicBezTo>
                    <a:pt x="3465" y="2823"/>
                    <a:pt x="3596" y="2799"/>
                    <a:pt x="3739" y="2787"/>
                  </a:cubicBezTo>
                  <a:cubicBezTo>
                    <a:pt x="4120" y="2763"/>
                    <a:pt x="4215" y="2703"/>
                    <a:pt x="4477" y="2430"/>
                  </a:cubicBezTo>
                  <a:cubicBezTo>
                    <a:pt x="4626" y="2273"/>
                    <a:pt x="4699" y="2210"/>
                    <a:pt x="4807" y="2210"/>
                  </a:cubicBezTo>
                  <a:cubicBezTo>
                    <a:pt x="4880" y="2210"/>
                    <a:pt x="4969" y="2239"/>
                    <a:pt x="5108" y="2287"/>
                  </a:cubicBezTo>
                  <a:cubicBezTo>
                    <a:pt x="5287" y="2352"/>
                    <a:pt x="5406" y="2385"/>
                    <a:pt x="5525" y="2385"/>
                  </a:cubicBezTo>
                  <a:cubicBezTo>
                    <a:pt x="5644" y="2385"/>
                    <a:pt x="5763" y="2352"/>
                    <a:pt x="5942" y="2287"/>
                  </a:cubicBezTo>
                  <a:cubicBezTo>
                    <a:pt x="6081" y="2233"/>
                    <a:pt x="6168" y="2206"/>
                    <a:pt x="6236" y="2206"/>
                  </a:cubicBezTo>
                  <a:cubicBezTo>
                    <a:pt x="6366" y="2206"/>
                    <a:pt x="6425" y="2306"/>
                    <a:pt x="6644" y="2525"/>
                  </a:cubicBezTo>
                  <a:cubicBezTo>
                    <a:pt x="6680" y="2555"/>
                    <a:pt x="6721" y="2570"/>
                    <a:pt x="6762" y="2570"/>
                  </a:cubicBezTo>
                  <a:cubicBezTo>
                    <a:pt x="6802" y="2570"/>
                    <a:pt x="6840" y="2555"/>
                    <a:pt x="6870" y="2525"/>
                  </a:cubicBezTo>
                  <a:cubicBezTo>
                    <a:pt x="6930" y="2465"/>
                    <a:pt x="6930" y="2358"/>
                    <a:pt x="6870" y="2299"/>
                  </a:cubicBezTo>
                  <a:lnTo>
                    <a:pt x="6787" y="2203"/>
                  </a:lnTo>
                  <a:cubicBezTo>
                    <a:pt x="6569" y="1978"/>
                    <a:pt x="6422" y="1886"/>
                    <a:pt x="6241" y="1886"/>
                  </a:cubicBezTo>
                  <a:cubicBezTo>
                    <a:pt x="6125" y="1886"/>
                    <a:pt x="5994" y="1924"/>
                    <a:pt x="5822" y="1989"/>
                  </a:cubicBezTo>
                  <a:cubicBezTo>
                    <a:pt x="5775" y="2001"/>
                    <a:pt x="5715" y="2013"/>
                    <a:pt x="5668" y="2025"/>
                  </a:cubicBezTo>
                  <a:lnTo>
                    <a:pt x="5668" y="1132"/>
                  </a:lnTo>
                  <a:cubicBezTo>
                    <a:pt x="5906" y="1060"/>
                    <a:pt x="6084" y="858"/>
                    <a:pt x="6084" y="584"/>
                  </a:cubicBezTo>
                  <a:cubicBezTo>
                    <a:pt x="6084" y="263"/>
                    <a:pt x="5822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5" name="Google Shape;9583;p68"/>
            <p:cNvSpPr/>
            <p:nvPr/>
          </p:nvSpPr>
          <p:spPr>
            <a:xfrm>
              <a:off x="6938984" y="3622042"/>
              <a:ext cx="53899" cy="51605"/>
            </a:xfrm>
            <a:custGeom>
              <a:avLst/>
              <a:gdLst/>
              <a:ahLst/>
              <a:cxnLst/>
              <a:rect l="l" t="t" r="r" b="b"/>
              <a:pathLst>
                <a:path w="1692" h="1620" extrusionOk="0">
                  <a:moveTo>
                    <a:pt x="919" y="548"/>
                  </a:moveTo>
                  <a:cubicBezTo>
                    <a:pt x="1015" y="548"/>
                    <a:pt x="1114" y="587"/>
                    <a:pt x="1191" y="665"/>
                  </a:cubicBezTo>
                  <a:cubicBezTo>
                    <a:pt x="1334" y="796"/>
                    <a:pt x="1334" y="1046"/>
                    <a:pt x="1191" y="1200"/>
                  </a:cubicBezTo>
                  <a:cubicBezTo>
                    <a:pt x="1114" y="1272"/>
                    <a:pt x="1015" y="1307"/>
                    <a:pt x="919" y="1307"/>
                  </a:cubicBezTo>
                  <a:cubicBezTo>
                    <a:pt x="822" y="1307"/>
                    <a:pt x="727" y="1272"/>
                    <a:pt x="655" y="1200"/>
                  </a:cubicBezTo>
                  <a:cubicBezTo>
                    <a:pt x="500" y="1046"/>
                    <a:pt x="500" y="807"/>
                    <a:pt x="655" y="665"/>
                  </a:cubicBezTo>
                  <a:cubicBezTo>
                    <a:pt x="727" y="587"/>
                    <a:pt x="822" y="548"/>
                    <a:pt x="919" y="548"/>
                  </a:cubicBezTo>
                  <a:close/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34" y="557"/>
                  </a:lnTo>
                  <a:cubicBezTo>
                    <a:pt x="179" y="819"/>
                    <a:pt x="191" y="1177"/>
                    <a:pt x="429" y="1415"/>
                  </a:cubicBezTo>
                  <a:cubicBezTo>
                    <a:pt x="560" y="1552"/>
                    <a:pt x="739" y="1620"/>
                    <a:pt x="920" y="1620"/>
                  </a:cubicBezTo>
                  <a:cubicBezTo>
                    <a:pt x="1102" y="1620"/>
                    <a:pt x="1286" y="1552"/>
                    <a:pt x="1429" y="1415"/>
                  </a:cubicBezTo>
                  <a:cubicBezTo>
                    <a:pt x="1691" y="1153"/>
                    <a:pt x="1691" y="700"/>
                    <a:pt x="1429" y="415"/>
                  </a:cubicBezTo>
                  <a:cubicBezTo>
                    <a:pt x="1294" y="286"/>
                    <a:pt x="1120" y="223"/>
                    <a:pt x="945" y="223"/>
                  </a:cubicBezTo>
                  <a:cubicBezTo>
                    <a:pt x="812" y="223"/>
                    <a:pt x="678" y="259"/>
                    <a:pt x="560" y="331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סימן ''אסור'' 5"/>
          <p:cNvSpPr/>
          <p:nvPr/>
        </p:nvSpPr>
        <p:spPr>
          <a:xfrm>
            <a:off x="1962682" y="1415518"/>
            <a:ext cx="665160" cy="692004"/>
          </a:xfrm>
          <a:prstGeom prst="noSmoking">
            <a:avLst>
              <a:gd name="adj" fmla="val 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66" name="Google Shape;10844;p70"/>
          <p:cNvGrpSpPr/>
          <p:nvPr/>
        </p:nvGrpSpPr>
        <p:grpSpPr>
          <a:xfrm>
            <a:off x="4994622" y="1397552"/>
            <a:ext cx="529081" cy="684656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67" name="Google Shape;10845;p70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0846;p70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0847;p70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0848;p70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0849;p70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0850;p70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0851;p70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9" name="מלבן 8"/>
          <p:cNvSpPr/>
          <p:nvPr/>
        </p:nvSpPr>
        <p:spPr>
          <a:xfrm>
            <a:off x="66361" y="2235897"/>
            <a:ext cx="1042225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e-IL" sz="1200" b="1" dirty="0"/>
          </a:p>
          <a:p>
            <a:r>
              <a:rPr lang="he-IL" sz="2200" b="1" dirty="0"/>
              <a:t>בשלב הראשון - חוזרים ל"שגרת פנדמיה" </a:t>
            </a:r>
          </a:p>
          <a:p>
            <a:r>
              <a:rPr lang="he-IL" sz="2200" b="1" dirty="0"/>
              <a:t>אמנם אנחנו חוזרים לעבוד במשמרות רגילות. אבל זאת  לא שגרה רגילה, ולכן אנחנו נמשיך: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/>
              <a:t>לעבוד ולשמור על מחלקות בידוד ומחלקות חולים.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/>
              <a:t>להקפיד על כללי ההיגיינה והריחוק החברתי.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/>
              <a:t>להפעיל תכנית ביקור משפחות תוך תיאום, היגיינה וריחוק חברתי.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/>
              <a:t>לפקח על עבודות אחזקה ללא מגע עם דיירי הבית. </a:t>
            </a:r>
          </a:p>
          <a:p>
            <a:endParaRPr lang="he-IL" sz="1400" b="1" dirty="0"/>
          </a:p>
          <a:p>
            <a:r>
              <a:rPr lang="he-IL" sz="2200" b="1" dirty="0"/>
              <a:t>חשוב: בכל רגע עלולות להיות התפרצויות מקומיות במחלקה מסוימת </a:t>
            </a:r>
          </a:p>
          <a:p>
            <a:r>
              <a:rPr lang="he-IL" sz="2200" b="1" dirty="0"/>
              <a:t>או במוסד כולו ואז נצטרך לחזור לפעילות בנוהל חירום</a:t>
            </a:r>
          </a:p>
          <a:p>
            <a:endParaRPr lang="he-IL" sz="1200" b="1" dirty="0"/>
          </a:p>
          <a:p>
            <a:r>
              <a:rPr lang="he-IL" sz="2200" b="1" dirty="0"/>
              <a:t>על בסיס הערכת המצב של ההנהלה יוחלט מתי חוזרים לשגרה. הנחיות מדויקות יגיעו מההנהלה. </a:t>
            </a:r>
          </a:p>
        </p:txBody>
      </p:sp>
      <p:grpSp>
        <p:nvGrpSpPr>
          <p:cNvPr id="75" name="Google Shape;9578;p68"/>
          <p:cNvGrpSpPr/>
          <p:nvPr/>
        </p:nvGrpSpPr>
        <p:grpSpPr>
          <a:xfrm>
            <a:off x="11036335" y="571417"/>
            <a:ext cx="570975" cy="569173"/>
            <a:chOff x="6664394" y="3346974"/>
            <a:chExt cx="353113" cy="351998"/>
          </a:xfrm>
          <a:solidFill>
            <a:schemeClr val="bg1"/>
          </a:solidFill>
        </p:grpSpPr>
        <p:sp>
          <p:nvSpPr>
            <p:cNvPr id="76" name="Google Shape;9579;p68"/>
            <p:cNvSpPr/>
            <p:nvPr/>
          </p:nvSpPr>
          <p:spPr>
            <a:xfrm>
              <a:off x="6788023" y="3450917"/>
              <a:ext cx="37207" cy="37175"/>
            </a:xfrm>
            <a:custGeom>
              <a:avLst/>
              <a:gdLst/>
              <a:ahLst/>
              <a:cxnLst/>
              <a:rect l="l" t="t" r="r" b="b"/>
              <a:pathLst>
                <a:path w="1168" h="1167" extrusionOk="0">
                  <a:moveTo>
                    <a:pt x="572" y="333"/>
                  </a:moveTo>
                  <a:cubicBezTo>
                    <a:pt x="703" y="333"/>
                    <a:pt x="822" y="453"/>
                    <a:pt x="822" y="583"/>
                  </a:cubicBezTo>
                  <a:cubicBezTo>
                    <a:pt x="822" y="738"/>
                    <a:pt x="703" y="834"/>
                    <a:pt x="572" y="834"/>
                  </a:cubicBezTo>
                  <a:cubicBezTo>
                    <a:pt x="429" y="834"/>
                    <a:pt x="310" y="738"/>
                    <a:pt x="310" y="583"/>
                  </a:cubicBezTo>
                  <a:cubicBezTo>
                    <a:pt x="310" y="441"/>
                    <a:pt x="429" y="333"/>
                    <a:pt x="572" y="333"/>
                  </a:cubicBezTo>
                  <a:close/>
                  <a:moveTo>
                    <a:pt x="584" y="0"/>
                  </a:moveTo>
                  <a:cubicBezTo>
                    <a:pt x="251" y="0"/>
                    <a:pt x="1" y="274"/>
                    <a:pt x="1" y="583"/>
                  </a:cubicBezTo>
                  <a:cubicBezTo>
                    <a:pt x="1" y="917"/>
                    <a:pt x="275" y="1167"/>
                    <a:pt x="584" y="1167"/>
                  </a:cubicBezTo>
                  <a:cubicBezTo>
                    <a:pt x="894" y="1167"/>
                    <a:pt x="1168" y="917"/>
                    <a:pt x="1168" y="583"/>
                  </a:cubicBezTo>
                  <a:cubicBezTo>
                    <a:pt x="1168" y="262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7" name="Google Shape;9580;p68"/>
            <p:cNvSpPr/>
            <p:nvPr/>
          </p:nvSpPr>
          <p:spPr>
            <a:xfrm>
              <a:off x="6874892" y="3495641"/>
              <a:ext cx="36824" cy="36824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311"/>
                  </a:moveTo>
                  <a:cubicBezTo>
                    <a:pt x="727" y="311"/>
                    <a:pt x="834" y="430"/>
                    <a:pt x="834" y="561"/>
                  </a:cubicBezTo>
                  <a:cubicBezTo>
                    <a:pt x="834" y="715"/>
                    <a:pt x="715" y="823"/>
                    <a:pt x="584" y="823"/>
                  </a:cubicBezTo>
                  <a:cubicBezTo>
                    <a:pt x="441" y="823"/>
                    <a:pt x="322" y="703"/>
                    <a:pt x="322" y="561"/>
                  </a:cubicBezTo>
                  <a:cubicBezTo>
                    <a:pt x="322" y="430"/>
                    <a:pt x="441" y="311"/>
                    <a:pt x="584" y="311"/>
                  </a:cubicBezTo>
                  <a:close/>
                  <a:moveTo>
                    <a:pt x="563" y="1"/>
                  </a:moveTo>
                  <a:cubicBezTo>
                    <a:pt x="251" y="1"/>
                    <a:pt x="0" y="258"/>
                    <a:pt x="0" y="584"/>
                  </a:cubicBezTo>
                  <a:cubicBezTo>
                    <a:pt x="0" y="906"/>
                    <a:pt x="262" y="1156"/>
                    <a:pt x="584" y="1156"/>
                  </a:cubicBezTo>
                  <a:cubicBezTo>
                    <a:pt x="905" y="1156"/>
                    <a:pt x="1155" y="894"/>
                    <a:pt x="1155" y="584"/>
                  </a:cubicBezTo>
                  <a:cubicBezTo>
                    <a:pt x="1155" y="251"/>
                    <a:pt x="893" y="1"/>
                    <a:pt x="584" y="1"/>
                  </a:cubicBezTo>
                  <a:cubicBezTo>
                    <a:pt x="577" y="1"/>
                    <a:pt x="570" y="1"/>
                    <a:pt x="5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8" name="Google Shape;9581;p68"/>
            <p:cNvSpPr/>
            <p:nvPr/>
          </p:nvSpPr>
          <p:spPr>
            <a:xfrm>
              <a:off x="6780059" y="3538136"/>
              <a:ext cx="53134" cy="53134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34" y="560"/>
                    <a:pt x="1334" y="834"/>
                  </a:cubicBezTo>
                  <a:cubicBezTo>
                    <a:pt x="1334" y="1120"/>
                    <a:pt x="1120" y="1346"/>
                    <a:pt x="834" y="1346"/>
                  </a:cubicBezTo>
                  <a:cubicBezTo>
                    <a:pt x="548" y="1346"/>
                    <a:pt x="322" y="1120"/>
                    <a:pt x="322" y="834"/>
                  </a:cubicBezTo>
                  <a:cubicBezTo>
                    <a:pt x="322" y="572"/>
                    <a:pt x="548" y="334"/>
                    <a:pt x="834" y="334"/>
                  </a:cubicBezTo>
                  <a:close/>
                  <a:moveTo>
                    <a:pt x="834" y="1"/>
                  </a:moveTo>
                  <a:cubicBezTo>
                    <a:pt x="370" y="24"/>
                    <a:pt x="1" y="393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98" y="1667"/>
                    <a:pt x="1668" y="1298"/>
                    <a:pt x="1668" y="834"/>
                  </a:cubicBezTo>
                  <a:cubicBezTo>
                    <a:pt x="1668" y="382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9" name="Google Shape;9582;p68"/>
            <p:cNvSpPr/>
            <p:nvPr/>
          </p:nvSpPr>
          <p:spPr>
            <a:xfrm>
              <a:off x="6664394" y="3346974"/>
              <a:ext cx="353113" cy="351998"/>
            </a:xfrm>
            <a:custGeom>
              <a:avLst/>
              <a:gdLst/>
              <a:ahLst/>
              <a:cxnLst/>
              <a:rect l="l" t="t" r="r" b="b"/>
              <a:pathLst>
                <a:path w="11085" h="11050" extrusionOk="0">
                  <a:moveTo>
                    <a:pt x="5549" y="358"/>
                  </a:moveTo>
                  <a:cubicBezTo>
                    <a:pt x="5680" y="358"/>
                    <a:pt x="5799" y="477"/>
                    <a:pt x="5799" y="620"/>
                  </a:cubicBezTo>
                  <a:cubicBezTo>
                    <a:pt x="5799" y="763"/>
                    <a:pt x="5680" y="870"/>
                    <a:pt x="5549" y="870"/>
                  </a:cubicBezTo>
                  <a:cubicBezTo>
                    <a:pt x="5418" y="870"/>
                    <a:pt x="5299" y="763"/>
                    <a:pt x="5299" y="620"/>
                  </a:cubicBezTo>
                  <a:cubicBezTo>
                    <a:pt x="5299" y="465"/>
                    <a:pt x="5418" y="358"/>
                    <a:pt x="5549" y="358"/>
                  </a:cubicBezTo>
                  <a:close/>
                  <a:moveTo>
                    <a:pt x="9752" y="1001"/>
                  </a:moveTo>
                  <a:cubicBezTo>
                    <a:pt x="10061" y="1001"/>
                    <a:pt x="10228" y="1394"/>
                    <a:pt x="10002" y="1620"/>
                  </a:cubicBezTo>
                  <a:cubicBezTo>
                    <a:pt x="9936" y="1686"/>
                    <a:pt x="9844" y="1718"/>
                    <a:pt x="9750" y="1718"/>
                  </a:cubicBezTo>
                  <a:cubicBezTo>
                    <a:pt x="9656" y="1718"/>
                    <a:pt x="9561" y="1686"/>
                    <a:pt x="9490" y="1620"/>
                  </a:cubicBezTo>
                  <a:cubicBezTo>
                    <a:pt x="9275" y="1394"/>
                    <a:pt x="9430" y="1001"/>
                    <a:pt x="9752" y="1001"/>
                  </a:cubicBezTo>
                  <a:close/>
                  <a:moveTo>
                    <a:pt x="1554" y="1203"/>
                  </a:moveTo>
                  <a:cubicBezTo>
                    <a:pt x="1655" y="1203"/>
                    <a:pt x="1756" y="1239"/>
                    <a:pt x="1834" y="1310"/>
                  </a:cubicBezTo>
                  <a:cubicBezTo>
                    <a:pt x="1977" y="1465"/>
                    <a:pt x="1977" y="1715"/>
                    <a:pt x="1834" y="1870"/>
                  </a:cubicBezTo>
                  <a:cubicBezTo>
                    <a:pt x="1756" y="1941"/>
                    <a:pt x="1658" y="1977"/>
                    <a:pt x="1559" y="1977"/>
                  </a:cubicBezTo>
                  <a:cubicBezTo>
                    <a:pt x="1459" y="1977"/>
                    <a:pt x="1358" y="1941"/>
                    <a:pt x="1274" y="1870"/>
                  </a:cubicBezTo>
                  <a:cubicBezTo>
                    <a:pt x="1131" y="1715"/>
                    <a:pt x="1131" y="1465"/>
                    <a:pt x="1274" y="1310"/>
                  </a:cubicBezTo>
                  <a:cubicBezTo>
                    <a:pt x="1352" y="1239"/>
                    <a:pt x="1453" y="1203"/>
                    <a:pt x="1554" y="1203"/>
                  </a:cubicBezTo>
                  <a:close/>
                  <a:moveTo>
                    <a:pt x="596" y="5323"/>
                  </a:moveTo>
                  <a:cubicBezTo>
                    <a:pt x="727" y="5323"/>
                    <a:pt x="846" y="5442"/>
                    <a:pt x="846" y="5573"/>
                  </a:cubicBezTo>
                  <a:cubicBezTo>
                    <a:pt x="858" y="5704"/>
                    <a:pt x="738" y="5823"/>
                    <a:pt x="596" y="5823"/>
                  </a:cubicBezTo>
                  <a:cubicBezTo>
                    <a:pt x="441" y="5823"/>
                    <a:pt x="346" y="5704"/>
                    <a:pt x="346" y="5573"/>
                  </a:cubicBezTo>
                  <a:cubicBezTo>
                    <a:pt x="346" y="5430"/>
                    <a:pt x="465" y="5323"/>
                    <a:pt x="596" y="5323"/>
                  </a:cubicBezTo>
                  <a:close/>
                  <a:moveTo>
                    <a:pt x="10502" y="5323"/>
                  </a:moveTo>
                  <a:cubicBezTo>
                    <a:pt x="10656" y="5323"/>
                    <a:pt x="10764" y="5442"/>
                    <a:pt x="10764" y="5573"/>
                  </a:cubicBezTo>
                  <a:cubicBezTo>
                    <a:pt x="10764" y="5704"/>
                    <a:pt x="10644" y="5823"/>
                    <a:pt x="10502" y="5823"/>
                  </a:cubicBezTo>
                  <a:cubicBezTo>
                    <a:pt x="10359" y="5823"/>
                    <a:pt x="10252" y="5704"/>
                    <a:pt x="10252" y="5573"/>
                  </a:cubicBezTo>
                  <a:cubicBezTo>
                    <a:pt x="10252" y="5430"/>
                    <a:pt x="10371" y="5323"/>
                    <a:pt x="10502" y="5323"/>
                  </a:cubicBezTo>
                  <a:close/>
                  <a:moveTo>
                    <a:pt x="2036" y="8799"/>
                  </a:moveTo>
                  <a:cubicBezTo>
                    <a:pt x="2274" y="8823"/>
                    <a:pt x="2393" y="9085"/>
                    <a:pt x="2227" y="9252"/>
                  </a:cubicBezTo>
                  <a:cubicBezTo>
                    <a:pt x="2179" y="9305"/>
                    <a:pt x="2114" y="9332"/>
                    <a:pt x="2047" y="9332"/>
                  </a:cubicBezTo>
                  <a:cubicBezTo>
                    <a:pt x="1980" y="9332"/>
                    <a:pt x="1911" y="9305"/>
                    <a:pt x="1858" y="9252"/>
                  </a:cubicBezTo>
                  <a:cubicBezTo>
                    <a:pt x="1691" y="9085"/>
                    <a:pt x="1810" y="8799"/>
                    <a:pt x="2036" y="8799"/>
                  </a:cubicBezTo>
                  <a:close/>
                  <a:moveTo>
                    <a:pt x="5549" y="10264"/>
                  </a:moveTo>
                  <a:cubicBezTo>
                    <a:pt x="5680" y="10264"/>
                    <a:pt x="5799" y="10383"/>
                    <a:pt x="5799" y="10514"/>
                  </a:cubicBezTo>
                  <a:cubicBezTo>
                    <a:pt x="5799" y="10669"/>
                    <a:pt x="5680" y="10764"/>
                    <a:pt x="5549" y="10764"/>
                  </a:cubicBezTo>
                  <a:cubicBezTo>
                    <a:pt x="5418" y="10764"/>
                    <a:pt x="5299" y="10645"/>
                    <a:pt x="5299" y="10514"/>
                  </a:cubicBezTo>
                  <a:cubicBezTo>
                    <a:pt x="5299" y="10371"/>
                    <a:pt x="5418" y="10264"/>
                    <a:pt x="5549" y="10264"/>
                  </a:cubicBezTo>
                  <a:close/>
                  <a:moveTo>
                    <a:pt x="5501" y="1"/>
                  </a:moveTo>
                  <a:cubicBezTo>
                    <a:pt x="5180" y="1"/>
                    <a:pt x="4918" y="275"/>
                    <a:pt x="4918" y="584"/>
                  </a:cubicBezTo>
                  <a:cubicBezTo>
                    <a:pt x="4918" y="858"/>
                    <a:pt x="5096" y="1060"/>
                    <a:pt x="5334" y="1132"/>
                  </a:cubicBezTo>
                  <a:lnTo>
                    <a:pt x="5334" y="2025"/>
                  </a:lnTo>
                  <a:cubicBezTo>
                    <a:pt x="5299" y="2013"/>
                    <a:pt x="5251" y="2001"/>
                    <a:pt x="5191" y="1989"/>
                  </a:cubicBezTo>
                  <a:cubicBezTo>
                    <a:pt x="5015" y="1924"/>
                    <a:pt x="4880" y="1886"/>
                    <a:pt x="4761" y="1886"/>
                  </a:cubicBezTo>
                  <a:cubicBezTo>
                    <a:pt x="4576" y="1886"/>
                    <a:pt x="4430" y="1978"/>
                    <a:pt x="4227" y="2203"/>
                  </a:cubicBezTo>
                  <a:cubicBezTo>
                    <a:pt x="4144" y="2299"/>
                    <a:pt x="4072" y="2370"/>
                    <a:pt x="4001" y="2406"/>
                  </a:cubicBezTo>
                  <a:cubicBezTo>
                    <a:pt x="3929" y="2442"/>
                    <a:pt x="3810" y="2442"/>
                    <a:pt x="3703" y="2465"/>
                  </a:cubicBezTo>
                  <a:cubicBezTo>
                    <a:pt x="3370" y="2489"/>
                    <a:pt x="3179" y="2537"/>
                    <a:pt x="3036" y="2823"/>
                  </a:cubicBezTo>
                  <a:lnTo>
                    <a:pt x="2120" y="1906"/>
                  </a:lnTo>
                  <a:cubicBezTo>
                    <a:pt x="2286" y="1632"/>
                    <a:pt x="2274" y="1275"/>
                    <a:pt x="2036" y="1037"/>
                  </a:cubicBezTo>
                  <a:cubicBezTo>
                    <a:pt x="1893" y="894"/>
                    <a:pt x="1712" y="822"/>
                    <a:pt x="1530" y="822"/>
                  </a:cubicBezTo>
                  <a:cubicBezTo>
                    <a:pt x="1349" y="822"/>
                    <a:pt x="1167" y="894"/>
                    <a:pt x="1024" y="1037"/>
                  </a:cubicBezTo>
                  <a:cubicBezTo>
                    <a:pt x="546" y="1505"/>
                    <a:pt x="939" y="2252"/>
                    <a:pt x="1509" y="2252"/>
                  </a:cubicBezTo>
                  <a:cubicBezTo>
                    <a:pt x="1635" y="2252"/>
                    <a:pt x="1770" y="2216"/>
                    <a:pt x="1905" y="2132"/>
                  </a:cubicBezTo>
                  <a:lnTo>
                    <a:pt x="2917" y="3144"/>
                  </a:lnTo>
                  <a:cubicBezTo>
                    <a:pt x="2846" y="3370"/>
                    <a:pt x="2810" y="3394"/>
                    <a:pt x="2572" y="3549"/>
                  </a:cubicBezTo>
                  <a:cubicBezTo>
                    <a:pt x="2143" y="3799"/>
                    <a:pt x="2084" y="3966"/>
                    <a:pt x="2143" y="4442"/>
                  </a:cubicBezTo>
                  <a:cubicBezTo>
                    <a:pt x="2155" y="4561"/>
                    <a:pt x="2167" y="4668"/>
                    <a:pt x="2155" y="4751"/>
                  </a:cubicBezTo>
                  <a:cubicBezTo>
                    <a:pt x="2108" y="4918"/>
                    <a:pt x="1941" y="5061"/>
                    <a:pt x="1846" y="5359"/>
                  </a:cubicBezTo>
                  <a:lnTo>
                    <a:pt x="1131" y="5359"/>
                  </a:lnTo>
                  <a:cubicBezTo>
                    <a:pt x="1060" y="5120"/>
                    <a:pt x="846" y="4942"/>
                    <a:pt x="584" y="4942"/>
                  </a:cubicBezTo>
                  <a:cubicBezTo>
                    <a:pt x="250" y="4942"/>
                    <a:pt x="0" y="5216"/>
                    <a:pt x="0" y="5525"/>
                  </a:cubicBezTo>
                  <a:cubicBezTo>
                    <a:pt x="0" y="5859"/>
                    <a:pt x="262" y="6109"/>
                    <a:pt x="584" y="6109"/>
                  </a:cubicBezTo>
                  <a:cubicBezTo>
                    <a:pt x="846" y="6109"/>
                    <a:pt x="1060" y="5930"/>
                    <a:pt x="1131" y="5692"/>
                  </a:cubicBezTo>
                  <a:lnTo>
                    <a:pt x="1846" y="5692"/>
                  </a:lnTo>
                  <a:cubicBezTo>
                    <a:pt x="1929" y="5990"/>
                    <a:pt x="2108" y="6132"/>
                    <a:pt x="2155" y="6299"/>
                  </a:cubicBezTo>
                  <a:cubicBezTo>
                    <a:pt x="2203" y="6513"/>
                    <a:pt x="2036" y="6871"/>
                    <a:pt x="2179" y="7156"/>
                  </a:cubicBezTo>
                  <a:cubicBezTo>
                    <a:pt x="2322" y="7430"/>
                    <a:pt x="2703" y="7526"/>
                    <a:pt x="2822" y="7704"/>
                  </a:cubicBezTo>
                  <a:cubicBezTo>
                    <a:pt x="2870" y="7764"/>
                    <a:pt x="2894" y="7835"/>
                    <a:pt x="2929" y="7930"/>
                  </a:cubicBezTo>
                  <a:lnTo>
                    <a:pt x="2322" y="8538"/>
                  </a:lnTo>
                  <a:cubicBezTo>
                    <a:pt x="2229" y="8489"/>
                    <a:pt x="2127" y="8464"/>
                    <a:pt x="2025" y="8464"/>
                  </a:cubicBezTo>
                  <a:cubicBezTo>
                    <a:pt x="1880" y="8464"/>
                    <a:pt x="1737" y="8515"/>
                    <a:pt x="1631" y="8621"/>
                  </a:cubicBezTo>
                  <a:cubicBezTo>
                    <a:pt x="1262" y="9002"/>
                    <a:pt x="1536" y="9621"/>
                    <a:pt x="2048" y="9621"/>
                  </a:cubicBezTo>
                  <a:cubicBezTo>
                    <a:pt x="2489" y="9621"/>
                    <a:pt x="2786" y="9157"/>
                    <a:pt x="2560" y="8764"/>
                  </a:cubicBezTo>
                  <a:lnTo>
                    <a:pt x="3084" y="8240"/>
                  </a:lnTo>
                  <a:cubicBezTo>
                    <a:pt x="3322" y="8704"/>
                    <a:pt x="3810" y="8538"/>
                    <a:pt x="4060" y="8657"/>
                  </a:cubicBezTo>
                  <a:cubicBezTo>
                    <a:pt x="4251" y="8740"/>
                    <a:pt x="4418" y="9085"/>
                    <a:pt x="4727" y="9157"/>
                  </a:cubicBezTo>
                  <a:cubicBezTo>
                    <a:pt x="4769" y="9167"/>
                    <a:pt x="4811" y="9172"/>
                    <a:pt x="4853" y="9172"/>
                  </a:cubicBezTo>
                  <a:cubicBezTo>
                    <a:pt x="5045" y="9172"/>
                    <a:pt x="5230" y="9075"/>
                    <a:pt x="5406" y="9026"/>
                  </a:cubicBezTo>
                  <a:lnTo>
                    <a:pt x="5406" y="9919"/>
                  </a:lnTo>
                  <a:cubicBezTo>
                    <a:pt x="5168" y="9990"/>
                    <a:pt x="4989" y="10204"/>
                    <a:pt x="4989" y="10466"/>
                  </a:cubicBezTo>
                  <a:cubicBezTo>
                    <a:pt x="4989" y="10800"/>
                    <a:pt x="5251" y="11050"/>
                    <a:pt x="5561" y="11050"/>
                  </a:cubicBezTo>
                  <a:cubicBezTo>
                    <a:pt x="5894" y="11050"/>
                    <a:pt x="6144" y="10788"/>
                    <a:pt x="6144" y="10466"/>
                  </a:cubicBezTo>
                  <a:cubicBezTo>
                    <a:pt x="6144" y="10204"/>
                    <a:pt x="5965" y="9990"/>
                    <a:pt x="5727" y="9919"/>
                  </a:cubicBezTo>
                  <a:lnTo>
                    <a:pt x="5727" y="9026"/>
                  </a:lnTo>
                  <a:cubicBezTo>
                    <a:pt x="5903" y="9075"/>
                    <a:pt x="6080" y="9172"/>
                    <a:pt x="6269" y="9172"/>
                  </a:cubicBezTo>
                  <a:cubicBezTo>
                    <a:pt x="6310" y="9172"/>
                    <a:pt x="6352" y="9167"/>
                    <a:pt x="6394" y="9157"/>
                  </a:cubicBezTo>
                  <a:cubicBezTo>
                    <a:pt x="6715" y="9085"/>
                    <a:pt x="6894" y="8740"/>
                    <a:pt x="7073" y="8657"/>
                  </a:cubicBezTo>
                  <a:cubicBezTo>
                    <a:pt x="7323" y="8538"/>
                    <a:pt x="7799" y="8704"/>
                    <a:pt x="8049" y="8240"/>
                  </a:cubicBezTo>
                  <a:lnTo>
                    <a:pt x="8216" y="8407"/>
                  </a:lnTo>
                  <a:cubicBezTo>
                    <a:pt x="8245" y="8436"/>
                    <a:pt x="8287" y="8451"/>
                    <a:pt x="8329" y="8451"/>
                  </a:cubicBezTo>
                  <a:cubicBezTo>
                    <a:pt x="8370" y="8451"/>
                    <a:pt x="8412" y="8436"/>
                    <a:pt x="8442" y="8407"/>
                  </a:cubicBezTo>
                  <a:cubicBezTo>
                    <a:pt x="8501" y="8347"/>
                    <a:pt x="8501" y="8240"/>
                    <a:pt x="8442" y="8180"/>
                  </a:cubicBezTo>
                  <a:lnTo>
                    <a:pt x="8168" y="7907"/>
                  </a:lnTo>
                  <a:cubicBezTo>
                    <a:pt x="8239" y="7692"/>
                    <a:pt x="8275" y="7656"/>
                    <a:pt x="8513" y="7514"/>
                  </a:cubicBezTo>
                  <a:cubicBezTo>
                    <a:pt x="8942" y="7252"/>
                    <a:pt x="9013" y="7097"/>
                    <a:pt x="8942" y="6621"/>
                  </a:cubicBezTo>
                  <a:cubicBezTo>
                    <a:pt x="8894" y="6323"/>
                    <a:pt x="8918" y="6287"/>
                    <a:pt x="9073" y="6037"/>
                  </a:cubicBezTo>
                  <a:cubicBezTo>
                    <a:pt x="9156" y="5930"/>
                    <a:pt x="9216" y="5811"/>
                    <a:pt x="9240" y="5692"/>
                  </a:cubicBezTo>
                  <a:lnTo>
                    <a:pt x="9954" y="5692"/>
                  </a:lnTo>
                  <a:cubicBezTo>
                    <a:pt x="10025" y="5930"/>
                    <a:pt x="10240" y="6109"/>
                    <a:pt x="10502" y="6109"/>
                  </a:cubicBezTo>
                  <a:cubicBezTo>
                    <a:pt x="10835" y="6109"/>
                    <a:pt x="11085" y="5847"/>
                    <a:pt x="11085" y="5525"/>
                  </a:cubicBezTo>
                  <a:cubicBezTo>
                    <a:pt x="11085" y="5251"/>
                    <a:pt x="10823" y="4989"/>
                    <a:pt x="10502" y="4989"/>
                  </a:cubicBezTo>
                  <a:cubicBezTo>
                    <a:pt x="10240" y="4989"/>
                    <a:pt x="10025" y="5168"/>
                    <a:pt x="9954" y="5406"/>
                  </a:cubicBezTo>
                  <a:lnTo>
                    <a:pt x="9240" y="5406"/>
                  </a:lnTo>
                  <a:cubicBezTo>
                    <a:pt x="9156" y="5109"/>
                    <a:pt x="8978" y="4966"/>
                    <a:pt x="8930" y="4799"/>
                  </a:cubicBezTo>
                  <a:cubicBezTo>
                    <a:pt x="8882" y="4585"/>
                    <a:pt x="9049" y="4239"/>
                    <a:pt x="8894" y="3954"/>
                  </a:cubicBezTo>
                  <a:cubicBezTo>
                    <a:pt x="8763" y="3668"/>
                    <a:pt x="8382" y="3573"/>
                    <a:pt x="8263" y="3394"/>
                  </a:cubicBezTo>
                  <a:cubicBezTo>
                    <a:pt x="8216" y="3335"/>
                    <a:pt x="8180" y="3263"/>
                    <a:pt x="8156" y="3180"/>
                  </a:cubicBezTo>
                  <a:lnTo>
                    <a:pt x="9406" y="1930"/>
                  </a:lnTo>
                  <a:cubicBezTo>
                    <a:pt x="9513" y="1989"/>
                    <a:pt x="9632" y="2025"/>
                    <a:pt x="9752" y="2025"/>
                  </a:cubicBezTo>
                  <a:cubicBezTo>
                    <a:pt x="9930" y="2025"/>
                    <a:pt x="10109" y="1953"/>
                    <a:pt x="10228" y="1834"/>
                  </a:cubicBezTo>
                  <a:cubicBezTo>
                    <a:pt x="10490" y="1572"/>
                    <a:pt x="10490" y="1132"/>
                    <a:pt x="10228" y="870"/>
                  </a:cubicBezTo>
                  <a:cubicBezTo>
                    <a:pt x="10091" y="733"/>
                    <a:pt x="9915" y="665"/>
                    <a:pt x="9740" y="665"/>
                  </a:cubicBezTo>
                  <a:cubicBezTo>
                    <a:pt x="9564" y="665"/>
                    <a:pt x="9388" y="733"/>
                    <a:pt x="9251" y="870"/>
                  </a:cubicBezTo>
                  <a:cubicBezTo>
                    <a:pt x="9037" y="1096"/>
                    <a:pt x="9001" y="1430"/>
                    <a:pt x="9168" y="1691"/>
                  </a:cubicBezTo>
                  <a:lnTo>
                    <a:pt x="8025" y="2834"/>
                  </a:lnTo>
                  <a:cubicBezTo>
                    <a:pt x="7918" y="2644"/>
                    <a:pt x="7799" y="2537"/>
                    <a:pt x="7501" y="2489"/>
                  </a:cubicBezTo>
                  <a:cubicBezTo>
                    <a:pt x="7493" y="2488"/>
                    <a:pt x="7485" y="2488"/>
                    <a:pt x="7477" y="2488"/>
                  </a:cubicBezTo>
                  <a:cubicBezTo>
                    <a:pt x="7394" y="2488"/>
                    <a:pt x="7334" y="2545"/>
                    <a:pt x="7323" y="2632"/>
                  </a:cubicBezTo>
                  <a:cubicBezTo>
                    <a:pt x="7311" y="2715"/>
                    <a:pt x="7370" y="2787"/>
                    <a:pt x="7454" y="2811"/>
                  </a:cubicBezTo>
                  <a:cubicBezTo>
                    <a:pt x="7680" y="2834"/>
                    <a:pt x="7727" y="2906"/>
                    <a:pt x="7811" y="3192"/>
                  </a:cubicBezTo>
                  <a:cubicBezTo>
                    <a:pt x="7930" y="3549"/>
                    <a:pt x="7989" y="3644"/>
                    <a:pt x="8323" y="3835"/>
                  </a:cubicBezTo>
                  <a:cubicBezTo>
                    <a:pt x="8632" y="4025"/>
                    <a:pt x="8644" y="4061"/>
                    <a:pt x="8597" y="4418"/>
                  </a:cubicBezTo>
                  <a:cubicBezTo>
                    <a:pt x="8537" y="4799"/>
                    <a:pt x="8573" y="4906"/>
                    <a:pt x="8775" y="5216"/>
                  </a:cubicBezTo>
                  <a:cubicBezTo>
                    <a:pt x="8990" y="5525"/>
                    <a:pt x="8990" y="5573"/>
                    <a:pt x="8775" y="5871"/>
                  </a:cubicBezTo>
                  <a:cubicBezTo>
                    <a:pt x="8573" y="6180"/>
                    <a:pt x="8561" y="6287"/>
                    <a:pt x="8597" y="6668"/>
                  </a:cubicBezTo>
                  <a:cubicBezTo>
                    <a:pt x="8644" y="7025"/>
                    <a:pt x="8632" y="7061"/>
                    <a:pt x="8323" y="7252"/>
                  </a:cubicBezTo>
                  <a:cubicBezTo>
                    <a:pt x="7989" y="7442"/>
                    <a:pt x="7930" y="7537"/>
                    <a:pt x="7811" y="7895"/>
                  </a:cubicBezTo>
                  <a:cubicBezTo>
                    <a:pt x="7692" y="8240"/>
                    <a:pt x="7668" y="8264"/>
                    <a:pt x="7311" y="8299"/>
                  </a:cubicBezTo>
                  <a:cubicBezTo>
                    <a:pt x="6918" y="8323"/>
                    <a:pt x="6834" y="8383"/>
                    <a:pt x="6561" y="8657"/>
                  </a:cubicBezTo>
                  <a:cubicBezTo>
                    <a:pt x="6411" y="8813"/>
                    <a:pt x="6334" y="8876"/>
                    <a:pt x="6228" y="8876"/>
                  </a:cubicBezTo>
                  <a:cubicBezTo>
                    <a:pt x="6156" y="8876"/>
                    <a:pt x="6071" y="8847"/>
                    <a:pt x="5942" y="8799"/>
                  </a:cubicBezTo>
                  <a:cubicBezTo>
                    <a:pt x="5799" y="8752"/>
                    <a:pt x="5668" y="8692"/>
                    <a:pt x="5525" y="8692"/>
                  </a:cubicBezTo>
                  <a:cubicBezTo>
                    <a:pt x="5261" y="8692"/>
                    <a:pt x="4987" y="8875"/>
                    <a:pt x="4806" y="8875"/>
                  </a:cubicBezTo>
                  <a:cubicBezTo>
                    <a:pt x="4791" y="8875"/>
                    <a:pt x="4777" y="8874"/>
                    <a:pt x="4763" y="8871"/>
                  </a:cubicBezTo>
                  <a:cubicBezTo>
                    <a:pt x="4668" y="8859"/>
                    <a:pt x="4572" y="8752"/>
                    <a:pt x="4477" y="8657"/>
                  </a:cubicBezTo>
                  <a:cubicBezTo>
                    <a:pt x="4227" y="8383"/>
                    <a:pt x="4120" y="8323"/>
                    <a:pt x="3739" y="8299"/>
                  </a:cubicBezTo>
                  <a:cubicBezTo>
                    <a:pt x="3382" y="8264"/>
                    <a:pt x="3346" y="8240"/>
                    <a:pt x="3227" y="7895"/>
                  </a:cubicBezTo>
                  <a:cubicBezTo>
                    <a:pt x="3108" y="7537"/>
                    <a:pt x="3048" y="7442"/>
                    <a:pt x="2727" y="7252"/>
                  </a:cubicBezTo>
                  <a:cubicBezTo>
                    <a:pt x="2405" y="7061"/>
                    <a:pt x="2393" y="7025"/>
                    <a:pt x="2441" y="6668"/>
                  </a:cubicBezTo>
                  <a:cubicBezTo>
                    <a:pt x="2501" y="6287"/>
                    <a:pt x="2465" y="6180"/>
                    <a:pt x="2262" y="5871"/>
                  </a:cubicBezTo>
                  <a:cubicBezTo>
                    <a:pt x="2048" y="5561"/>
                    <a:pt x="2048" y="5513"/>
                    <a:pt x="2262" y="5216"/>
                  </a:cubicBezTo>
                  <a:cubicBezTo>
                    <a:pt x="2465" y="4906"/>
                    <a:pt x="2477" y="4799"/>
                    <a:pt x="2441" y="4418"/>
                  </a:cubicBezTo>
                  <a:cubicBezTo>
                    <a:pt x="2393" y="4061"/>
                    <a:pt x="2405" y="4025"/>
                    <a:pt x="2727" y="3835"/>
                  </a:cubicBezTo>
                  <a:cubicBezTo>
                    <a:pt x="2846" y="3763"/>
                    <a:pt x="2965" y="3680"/>
                    <a:pt x="3048" y="3585"/>
                  </a:cubicBezTo>
                  <a:cubicBezTo>
                    <a:pt x="3144" y="3477"/>
                    <a:pt x="3179" y="3323"/>
                    <a:pt x="3227" y="3192"/>
                  </a:cubicBezTo>
                  <a:cubicBezTo>
                    <a:pt x="3275" y="3061"/>
                    <a:pt x="3322" y="2942"/>
                    <a:pt x="3394" y="2882"/>
                  </a:cubicBezTo>
                  <a:cubicBezTo>
                    <a:pt x="3465" y="2823"/>
                    <a:pt x="3596" y="2799"/>
                    <a:pt x="3739" y="2787"/>
                  </a:cubicBezTo>
                  <a:cubicBezTo>
                    <a:pt x="4120" y="2763"/>
                    <a:pt x="4215" y="2703"/>
                    <a:pt x="4477" y="2430"/>
                  </a:cubicBezTo>
                  <a:cubicBezTo>
                    <a:pt x="4626" y="2273"/>
                    <a:pt x="4699" y="2210"/>
                    <a:pt x="4807" y="2210"/>
                  </a:cubicBezTo>
                  <a:cubicBezTo>
                    <a:pt x="4880" y="2210"/>
                    <a:pt x="4969" y="2239"/>
                    <a:pt x="5108" y="2287"/>
                  </a:cubicBezTo>
                  <a:cubicBezTo>
                    <a:pt x="5287" y="2352"/>
                    <a:pt x="5406" y="2385"/>
                    <a:pt x="5525" y="2385"/>
                  </a:cubicBezTo>
                  <a:cubicBezTo>
                    <a:pt x="5644" y="2385"/>
                    <a:pt x="5763" y="2352"/>
                    <a:pt x="5942" y="2287"/>
                  </a:cubicBezTo>
                  <a:cubicBezTo>
                    <a:pt x="6081" y="2233"/>
                    <a:pt x="6168" y="2206"/>
                    <a:pt x="6236" y="2206"/>
                  </a:cubicBezTo>
                  <a:cubicBezTo>
                    <a:pt x="6366" y="2206"/>
                    <a:pt x="6425" y="2306"/>
                    <a:pt x="6644" y="2525"/>
                  </a:cubicBezTo>
                  <a:cubicBezTo>
                    <a:pt x="6680" y="2555"/>
                    <a:pt x="6721" y="2570"/>
                    <a:pt x="6762" y="2570"/>
                  </a:cubicBezTo>
                  <a:cubicBezTo>
                    <a:pt x="6802" y="2570"/>
                    <a:pt x="6840" y="2555"/>
                    <a:pt x="6870" y="2525"/>
                  </a:cubicBezTo>
                  <a:cubicBezTo>
                    <a:pt x="6930" y="2465"/>
                    <a:pt x="6930" y="2358"/>
                    <a:pt x="6870" y="2299"/>
                  </a:cubicBezTo>
                  <a:lnTo>
                    <a:pt x="6787" y="2203"/>
                  </a:lnTo>
                  <a:cubicBezTo>
                    <a:pt x="6569" y="1978"/>
                    <a:pt x="6422" y="1886"/>
                    <a:pt x="6241" y="1886"/>
                  </a:cubicBezTo>
                  <a:cubicBezTo>
                    <a:pt x="6125" y="1886"/>
                    <a:pt x="5994" y="1924"/>
                    <a:pt x="5822" y="1989"/>
                  </a:cubicBezTo>
                  <a:cubicBezTo>
                    <a:pt x="5775" y="2001"/>
                    <a:pt x="5715" y="2013"/>
                    <a:pt x="5668" y="2025"/>
                  </a:cubicBezTo>
                  <a:lnTo>
                    <a:pt x="5668" y="1132"/>
                  </a:lnTo>
                  <a:cubicBezTo>
                    <a:pt x="5906" y="1060"/>
                    <a:pt x="6084" y="858"/>
                    <a:pt x="6084" y="584"/>
                  </a:cubicBezTo>
                  <a:cubicBezTo>
                    <a:pt x="6084" y="263"/>
                    <a:pt x="5822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0" name="Google Shape;9583;p68"/>
            <p:cNvSpPr/>
            <p:nvPr/>
          </p:nvSpPr>
          <p:spPr>
            <a:xfrm>
              <a:off x="6938984" y="3622042"/>
              <a:ext cx="53899" cy="51605"/>
            </a:xfrm>
            <a:custGeom>
              <a:avLst/>
              <a:gdLst/>
              <a:ahLst/>
              <a:cxnLst/>
              <a:rect l="l" t="t" r="r" b="b"/>
              <a:pathLst>
                <a:path w="1692" h="1620" extrusionOk="0">
                  <a:moveTo>
                    <a:pt x="919" y="548"/>
                  </a:moveTo>
                  <a:cubicBezTo>
                    <a:pt x="1015" y="548"/>
                    <a:pt x="1114" y="587"/>
                    <a:pt x="1191" y="665"/>
                  </a:cubicBezTo>
                  <a:cubicBezTo>
                    <a:pt x="1334" y="796"/>
                    <a:pt x="1334" y="1046"/>
                    <a:pt x="1191" y="1200"/>
                  </a:cubicBezTo>
                  <a:cubicBezTo>
                    <a:pt x="1114" y="1272"/>
                    <a:pt x="1015" y="1307"/>
                    <a:pt x="919" y="1307"/>
                  </a:cubicBezTo>
                  <a:cubicBezTo>
                    <a:pt x="822" y="1307"/>
                    <a:pt x="727" y="1272"/>
                    <a:pt x="655" y="1200"/>
                  </a:cubicBezTo>
                  <a:cubicBezTo>
                    <a:pt x="500" y="1046"/>
                    <a:pt x="500" y="807"/>
                    <a:pt x="655" y="665"/>
                  </a:cubicBezTo>
                  <a:cubicBezTo>
                    <a:pt x="727" y="587"/>
                    <a:pt x="822" y="548"/>
                    <a:pt x="919" y="548"/>
                  </a:cubicBezTo>
                  <a:close/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34" y="557"/>
                  </a:lnTo>
                  <a:cubicBezTo>
                    <a:pt x="179" y="819"/>
                    <a:pt x="191" y="1177"/>
                    <a:pt x="429" y="1415"/>
                  </a:cubicBezTo>
                  <a:cubicBezTo>
                    <a:pt x="560" y="1552"/>
                    <a:pt x="739" y="1620"/>
                    <a:pt x="920" y="1620"/>
                  </a:cubicBezTo>
                  <a:cubicBezTo>
                    <a:pt x="1102" y="1620"/>
                    <a:pt x="1286" y="1552"/>
                    <a:pt x="1429" y="1415"/>
                  </a:cubicBezTo>
                  <a:cubicBezTo>
                    <a:pt x="1691" y="1153"/>
                    <a:pt x="1691" y="700"/>
                    <a:pt x="1429" y="415"/>
                  </a:cubicBezTo>
                  <a:cubicBezTo>
                    <a:pt x="1294" y="286"/>
                    <a:pt x="1120" y="223"/>
                    <a:pt x="945" y="223"/>
                  </a:cubicBezTo>
                  <a:cubicBezTo>
                    <a:pt x="812" y="223"/>
                    <a:pt x="678" y="259"/>
                    <a:pt x="560" y="331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81" name="סימן ''אסור'' 80"/>
          <p:cNvSpPr/>
          <p:nvPr/>
        </p:nvSpPr>
        <p:spPr>
          <a:xfrm>
            <a:off x="10989242" y="507994"/>
            <a:ext cx="665160" cy="692004"/>
          </a:xfrm>
          <a:prstGeom prst="noSmoking">
            <a:avLst>
              <a:gd name="adj" fmla="val 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2269843" y="1509103"/>
            <a:ext cx="92322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200" b="1" dirty="0"/>
              <a:t>אז זהו, לא לגמרי... אפשר לנשום לרווחה (רק עם מסיכה...), </a:t>
            </a:r>
          </a:p>
          <a:p>
            <a:r>
              <a:rPr lang="he-IL" sz="2200" b="1" dirty="0"/>
              <a:t>אבל זה ממש לא נגמר ולכן עושים את זה בזהירות ובצורה מדורגת:</a:t>
            </a:r>
          </a:p>
        </p:txBody>
      </p:sp>
      <p:pic>
        <p:nvPicPr>
          <p:cNvPr id="82" name="תמונה 81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70" b="99575" l="2751" r="98018">
                        <a14:foregroundMark x1="86650" y1="31978" x2="79086" y2="97027"/>
                        <a14:foregroundMark x1="78398" y1="47391" x2="81553" y2="47391"/>
                        <a14:foregroundMark x1="77265" y1="45874" x2="77265" y2="49818"/>
                        <a14:foregroundMark x1="52306" y1="45570" x2="52306" y2="45570"/>
                        <a14:foregroundMark x1="49717" y1="43325" x2="49717" y2="43325"/>
                        <a14:foregroundMark x1="56958" y1="46056" x2="56958" y2="46056"/>
                        <a14:foregroundMark x1="38188" y1="45874" x2="38188" y2="45874"/>
                        <a14:foregroundMark x1="12460" y1="49272" x2="12460" y2="51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41" y="2386663"/>
            <a:ext cx="934922" cy="623281"/>
          </a:xfrm>
          <a:prstGeom prst="rect">
            <a:avLst/>
          </a:prstGeom>
        </p:spPr>
      </p:pic>
      <p:pic>
        <p:nvPicPr>
          <p:cNvPr id="83" name="תמונה 8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4890" y="4678051"/>
            <a:ext cx="562056" cy="492880"/>
          </a:xfrm>
          <a:prstGeom prst="rect">
            <a:avLst/>
          </a:prstGeom>
        </p:spPr>
      </p:pic>
      <p:pic>
        <p:nvPicPr>
          <p:cNvPr id="84" name="תמונה 8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871" y="4673494"/>
            <a:ext cx="277624" cy="285157"/>
          </a:xfrm>
          <a:prstGeom prst="rect">
            <a:avLst/>
          </a:prstGeom>
        </p:spPr>
      </p:pic>
      <p:pic>
        <p:nvPicPr>
          <p:cNvPr id="85" name="תמונה 8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4065" y="4937935"/>
            <a:ext cx="277624" cy="28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4976261" y="4477110"/>
            <a:ext cx="7627035" cy="10282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3272088" y="712985"/>
            <a:ext cx="8188075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4800" b="1" dirty="0">
                <a:solidFill>
                  <a:srgbClr val="302A75"/>
                </a:solidFill>
                <a:latin typeface="Heebo Black" panose="00000A00000000000000" pitchFamily="2" charset="-79"/>
              </a:rPr>
              <a:t>שאלות?</a:t>
            </a:r>
          </a:p>
          <a:p>
            <a:pPr>
              <a:lnSpc>
                <a:spcPct val="150000"/>
              </a:lnSpc>
            </a:pPr>
            <a:r>
              <a:rPr lang="he-IL" sz="4800" b="1" dirty="0">
                <a:solidFill>
                  <a:srgbClr val="302A75"/>
                </a:solidFill>
                <a:latin typeface="Heebo Black" panose="00000A00000000000000" pitchFamily="2" charset="-79"/>
              </a:rPr>
              <a:t>		מחשבות?</a:t>
            </a:r>
          </a:p>
          <a:p>
            <a:pPr>
              <a:lnSpc>
                <a:spcPct val="150000"/>
              </a:lnSpc>
            </a:pPr>
            <a:r>
              <a:rPr lang="he-IL" sz="4800" b="1" dirty="0">
                <a:solidFill>
                  <a:srgbClr val="302A75"/>
                </a:solidFill>
                <a:latin typeface="Heebo Black" panose="00000A00000000000000" pitchFamily="2" charset="-79"/>
              </a:rPr>
              <a:t>				הצעות ?</a:t>
            </a:r>
            <a:endParaRPr lang="aa-ET" sz="5400" b="1" dirty="0">
              <a:solidFill>
                <a:srgbClr val="302A75"/>
              </a:solidFill>
              <a:latin typeface="Heebo Black" panose="00000A00000000000000" pitchFamily="2" charset="-79"/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33</a:t>
            </a:fld>
            <a:endParaRPr lang="he-IL"/>
          </a:p>
        </p:txBody>
      </p:sp>
      <p:grpSp>
        <p:nvGrpSpPr>
          <p:cNvPr id="10" name="קבוצה 9"/>
          <p:cNvGrpSpPr/>
          <p:nvPr/>
        </p:nvGrpSpPr>
        <p:grpSpPr>
          <a:xfrm>
            <a:off x="7175533" y="4632408"/>
            <a:ext cx="3321737" cy="717609"/>
            <a:chOff x="4343659" y="5776301"/>
            <a:chExt cx="3321737" cy="717609"/>
          </a:xfrm>
        </p:grpSpPr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13" name="תמונה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0"/>
          <a:stretch/>
        </p:blipFill>
        <p:spPr>
          <a:xfrm>
            <a:off x="-11018" y="-22194"/>
            <a:ext cx="4343305" cy="689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800" b="86600" l="29060" r="74499">
                        <a14:foregroundMark x1="67881" y1="50600" x2="64099" y2="63250"/>
                        <a14:foregroundMark x1="60484" y1="48650" x2="60484" y2="48650"/>
                        <a14:foregroundMark x1="67958" y1="71973" x2="67958" y2="71973"/>
                        <a14:foregroundMark x1="72267" y1="70291" x2="72080" y2="77803"/>
                        <a14:foregroundMark x1="67958" y1="80045" x2="67958" y2="75224"/>
                        <a14:foregroundMark x1="58651" y1="41592" x2="60587" y2="44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712" t="9028" r="24531" b="12994"/>
          <a:stretch/>
        </p:blipFill>
        <p:spPr>
          <a:xfrm>
            <a:off x="1660358" y="3608659"/>
            <a:ext cx="3116179" cy="2890530"/>
          </a:xfrm>
          <a:prstGeom prst="rect">
            <a:avLst/>
          </a:prstGeom>
        </p:spPr>
      </p:pic>
      <p:sp>
        <p:nvSpPr>
          <p:cNvPr id="13" name="מלבן 12"/>
          <p:cNvSpPr/>
          <p:nvPr/>
        </p:nvSpPr>
        <p:spPr>
          <a:xfrm>
            <a:off x="5386" y="454012"/>
            <a:ext cx="12181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בתקופות כאלה ברור לנו שזה לא פשוט...</a:t>
            </a:r>
            <a:endParaRPr lang="he-IL" sz="3600" dirty="0">
              <a:solidFill>
                <a:srgbClr val="302A75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34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26" name="תמונה 2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8" name="מלבן 7"/>
          <p:cNvSpPr/>
          <p:nvPr/>
        </p:nvSpPr>
        <p:spPr>
          <a:xfrm>
            <a:off x="2772075" y="1370394"/>
            <a:ext cx="8709023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he-IL" sz="2200" b="1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יכול להיות שנחשוש</a:t>
            </a:r>
            <a:r>
              <a:rPr lang="he-IL" sz="22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 להגיע לעבודה.</a:t>
            </a:r>
            <a:endParaRPr lang="x-none" sz="22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lvl="1">
              <a:spcAft>
                <a:spcPts val="1200"/>
              </a:spcAft>
            </a:pPr>
            <a:r>
              <a:rPr lang="he-IL" sz="2200" b="1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יכול להיות שיהיה קשה </a:t>
            </a:r>
            <a:r>
              <a:rPr lang="he-IL" sz="2200" b="1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להמשיך ולעבוד לאורך זמן </a:t>
            </a:r>
            <a:r>
              <a:rPr lang="he-IL" sz="22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בתנאי השמירה המוקפדים </a:t>
            </a:r>
            <a:r>
              <a:rPr lang="en-US" sz="22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/>
            </a:r>
            <a:br>
              <a:rPr lang="en-US" sz="22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</a:br>
            <a:r>
              <a:rPr lang="he-IL" sz="22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   (ציוד מיגון, ריחוק חברתי, וכד').</a:t>
            </a:r>
            <a:endParaRPr lang="x-none" sz="22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lvl="1">
              <a:spcAft>
                <a:spcPts val="1200"/>
              </a:spcAft>
            </a:pPr>
            <a:r>
              <a:rPr lang="he-IL" sz="2200" b="1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יכול להיות שנהיה עייפים ומעט שחוקים.  </a:t>
            </a:r>
          </a:p>
          <a:p>
            <a:pPr lvl="1">
              <a:spcAft>
                <a:spcPts val="1200"/>
              </a:spcAft>
            </a:pPr>
            <a:r>
              <a:rPr lang="he-IL" sz="2200" b="1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יכול להיות שיהיה לנו עומס נפשי </a:t>
            </a:r>
            <a:r>
              <a:rPr lang="he-IL" sz="22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בגלל האחריות הרבה שיש לנו. </a:t>
            </a:r>
          </a:p>
          <a:p>
            <a:pPr lvl="1">
              <a:spcAft>
                <a:spcPts val="1200"/>
              </a:spcAft>
            </a:pPr>
            <a:endParaRPr lang="he-IL" sz="900" b="1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lvl="1">
              <a:spcAft>
                <a:spcPts val="1200"/>
              </a:spcAft>
            </a:pPr>
            <a:r>
              <a:rPr lang="he-IL" sz="2200" b="1" dirty="0"/>
              <a:t>זה טבעי להרגיש כך אבל ביחד נצליח להתמודד 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he-IL" sz="2200" b="1" dirty="0"/>
              <a:t>          ולשמור על הבריאות של כולנו!</a:t>
            </a: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9868" y="2715885"/>
            <a:ext cx="396155" cy="393049"/>
          </a:xfrm>
          <a:prstGeom prst="rect">
            <a:avLst/>
          </a:prstGeom>
        </p:spPr>
      </p:pic>
      <p:pic>
        <p:nvPicPr>
          <p:cNvPr id="31" name="תמונה 3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28"/>
          <a:stretch/>
        </p:blipFill>
        <p:spPr>
          <a:xfrm>
            <a:off x="10940993" y="3192607"/>
            <a:ext cx="485031" cy="353675"/>
          </a:xfrm>
          <a:prstGeom prst="rect">
            <a:avLst/>
          </a:prstGeom>
        </p:spPr>
      </p:pic>
      <p:pic>
        <p:nvPicPr>
          <p:cNvPr id="32" name="תמונה 3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92" t="-10732"/>
          <a:stretch/>
        </p:blipFill>
        <p:spPr>
          <a:xfrm>
            <a:off x="10940992" y="1433965"/>
            <a:ext cx="485031" cy="353675"/>
          </a:xfrm>
          <a:prstGeom prst="rect">
            <a:avLst/>
          </a:prstGeom>
        </p:spPr>
      </p:pic>
      <p:pic>
        <p:nvPicPr>
          <p:cNvPr id="35" name="תמונה 3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9838">
            <a:off x="10835936" y="1986134"/>
            <a:ext cx="695144" cy="50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391" y="1942647"/>
            <a:ext cx="719812" cy="479874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132" y="3608659"/>
            <a:ext cx="5636556" cy="2890530"/>
          </a:xfrm>
          <a:prstGeom prst="rect">
            <a:avLst/>
          </a:prstGeom>
        </p:spPr>
      </p:pic>
      <p:sp>
        <p:nvSpPr>
          <p:cNvPr id="13" name="מלבן 12"/>
          <p:cNvSpPr/>
          <p:nvPr/>
        </p:nvSpPr>
        <p:spPr>
          <a:xfrm>
            <a:off x="5386" y="454012"/>
            <a:ext cx="12181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אפשר להתמודד</a:t>
            </a:r>
            <a:endParaRPr lang="he-IL" sz="3600" dirty="0">
              <a:solidFill>
                <a:srgbClr val="302A75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35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26" name="תמונה 2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8" name="מלבן 7"/>
          <p:cNvSpPr/>
          <p:nvPr/>
        </p:nvSpPr>
        <p:spPr>
          <a:xfrm>
            <a:off x="2430379" y="1370394"/>
            <a:ext cx="8578516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e-IL" sz="2200" dirty="0"/>
              <a:t>אנחנו עושים כל מה שצריך כדי שתהיו מוגנים. </a:t>
            </a:r>
          </a:p>
          <a:p>
            <a:pPr>
              <a:spcAft>
                <a:spcPts val="1200"/>
              </a:spcAft>
            </a:pPr>
            <a:r>
              <a:rPr lang="he-IL" sz="2200" dirty="0"/>
              <a:t>אנחנו נקפיד על שיחות שוטפות, קבוצתיות ואישיות כדי לשתף בקשיים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he-IL" sz="2200" dirty="0"/>
              <a:t>ולדון בדרכים להתמודד איתם. </a:t>
            </a:r>
          </a:p>
          <a:p>
            <a:pPr>
              <a:spcAft>
                <a:spcPts val="1200"/>
              </a:spcAft>
            </a:pPr>
            <a:r>
              <a:rPr lang="he-IL" sz="2200" dirty="0"/>
              <a:t>אם עולה צורך מיוחד אל תחששו לעלות אותו ואנו נעשה </a:t>
            </a:r>
            <a:r>
              <a:rPr lang="he-IL" sz="2200" dirty="0" err="1"/>
              <a:t>הכל</a:t>
            </a:r>
            <a:r>
              <a:rPr lang="he-IL" sz="2200" dirty="0"/>
              <a:t> כדי לסייע. </a:t>
            </a:r>
          </a:p>
          <a:p>
            <a:pPr>
              <a:spcAft>
                <a:spcPts val="1200"/>
              </a:spcAft>
            </a:pPr>
            <a:r>
              <a:rPr lang="he-IL" sz="2200" dirty="0"/>
              <a:t>נקפיד לשמור על הכוחות של כולנו גם בשעת חרום. </a:t>
            </a:r>
          </a:p>
          <a:p>
            <a:pPr>
              <a:spcAft>
                <a:spcPts val="1200"/>
              </a:spcAft>
            </a:pPr>
            <a:r>
              <a:rPr lang="he-IL" sz="2200" dirty="0"/>
              <a:t>חשוב שנתמוך האחד בשני ושנעבוד כצוות שמסייע זה לזה. </a:t>
            </a:r>
          </a:p>
          <a:p>
            <a:pPr>
              <a:spcAft>
                <a:spcPts val="1200"/>
              </a:spcAft>
            </a:pPr>
            <a:r>
              <a:rPr lang="he-IL" sz="2200" dirty="0"/>
              <a:t>חשוב לזכור שהתנהגות נכונה תמנע הדבקה. </a:t>
            </a:r>
          </a:p>
          <a:p>
            <a:pPr lvl="1">
              <a:spcAft>
                <a:spcPts val="1200"/>
              </a:spcAft>
            </a:pPr>
            <a:endParaRPr lang="he-IL" sz="900" b="1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lvl="1">
              <a:spcAft>
                <a:spcPts val="1200"/>
              </a:spcAft>
            </a:pPr>
            <a:r>
              <a:rPr lang="he-IL" sz="2200" b="1" dirty="0"/>
              <a:t>אנחנו כאן כולנו יחד, וכולנו ביחד ננצח!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8895" y="3708060"/>
            <a:ext cx="458994" cy="412208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68"/>
          <a:stretch/>
        </p:blipFill>
        <p:spPr>
          <a:xfrm>
            <a:off x="11034935" y="2733233"/>
            <a:ext cx="425228" cy="38188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442" y="1233488"/>
            <a:ext cx="700698" cy="70069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26" b="95161" l="1754" r="903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6599" y="3171924"/>
            <a:ext cx="474187" cy="51417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580" y="4032671"/>
            <a:ext cx="671623" cy="6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12"/>
          <p:cNvSpPr/>
          <p:nvPr/>
        </p:nvSpPr>
        <p:spPr>
          <a:xfrm>
            <a:off x="5386" y="454012"/>
            <a:ext cx="12181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אז בואו נעשה חזרה קצרה על מה שלמדנו...</a:t>
            </a:r>
            <a:endParaRPr lang="he-IL" sz="3600" dirty="0">
              <a:solidFill>
                <a:srgbClr val="302A75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36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26" name="תמונה 2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6" name="מלבן 5"/>
          <p:cNvSpPr/>
          <p:nvPr/>
        </p:nvSpPr>
        <p:spPr>
          <a:xfrm>
            <a:off x="1379538" y="1501650"/>
            <a:ext cx="83895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/>
              <a:t>כתוצאה מעלייה בתחלואה ומהפיכת העיר לאדומה </a:t>
            </a:r>
            <a:r>
              <a:rPr lang="he-IL" sz="2400" dirty="0" smtClean="0"/>
              <a:t>מנהל/ת </a:t>
            </a:r>
            <a:r>
              <a:rPr lang="he-IL" sz="2400" dirty="0"/>
              <a:t>המוסד הודיע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he-IL" sz="2400" dirty="0"/>
              <a:t>על התפרצות פנדמיה, כלומר, מעבר לשלב ב'.</a:t>
            </a:r>
          </a:p>
          <a:p>
            <a:r>
              <a:rPr lang="he-IL" sz="2400" dirty="0"/>
              <a:t>תזכורת: בשלב זה אנחנו </a:t>
            </a:r>
            <a:r>
              <a:rPr lang="he-IL" sz="2400" b="1" dirty="0"/>
              <a:t>נערכים למנוע התפרצות.</a:t>
            </a:r>
          </a:p>
          <a:p>
            <a:r>
              <a:rPr lang="he-IL" sz="2400" dirty="0"/>
              <a:t>מה צריך לקרות במוסד? איך זה משפיע על הצוות?</a:t>
            </a:r>
          </a:p>
          <a:p>
            <a:endParaRPr lang="he-IL" sz="2400" dirty="0"/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335" y="1655541"/>
            <a:ext cx="503596" cy="1268635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974" y="1591743"/>
            <a:ext cx="648978" cy="1353109"/>
          </a:xfrm>
          <a:prstGeom prst="rect">
            <a:avLst/>
          </a:prstGeom>
        </p:spPr>
      </p:pic>
      <p:grpSp>
        <p:nvGrpSpPr>
          <p:cNvPr id="11" name="קבוצה 10"/>
          <p:cNvGrpSpPr/>
          <p:nvPr/>
        </p:nvGrpSpPr>
        <p:grpSpPr>
          <a:xfrm>
            <a:off x="1222744" y="1501650"/>
            <a:ext cx="10005237" cy="2773010"/>
            <a:chOff x="1222744" y="1501650"/>
            <a:chExt cx="10005237" cy="2773010"/>
          </a:xfrm>
        </p:grpSpPr>
        <p:grpSp>
          <p:nvGrpSpPr>
            <p:cNvPr id="22" name="קבוצה 21"/>
            <p:cNvGrpSpPr/>
            <p:nvPr/>
          </p:nvGrpSpPr>
          <p:grpSpPr>
            <a:xfrm>
              <a:off x="2923144" y="3286127"/>
              <a:ext cx="8060091" cy="988533"/>
              <a:chOff x="2880613" y="1360967"/>
              <a:chExt cx="8060091" cy="988533"/>
            </a:xfrm>
          </p:grpSpPr>
          <p:sp>
            <p:nvSpPr>
              <p:cNvPr id="23" name="מלבן 22"/>
              <p:cNvSpPr/>
              <p:nvPr/>
            </p:nvSpPr>
            <p:spPr>
              <a:xfrm>
                <a:off x="2880613" y="1501650"/>
                <a:ext cx="685881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e-IL" sz="2400" dirty="0"/>
                  <a:t>זיהיתם תסמינים אצל אחד הדיירים. </a:t>
                </a:r>
              </a:p>
              <a:p>
                <a:r>
                  <a:rPr lang="he-IL" sz="2400" dirty="0"/>
                  <a:t>מה עושים?</a:t>
                </a:r>
                <a:r>
                  <a:rPr lang="en-US" sz="2400" dirty="0"/>
                  <a:t> </a:t>
                </a:r>
                <a:r>
                  <a:rPr lang="he-IL" sz="2400" dirty="0"/>
                  <a:t>למי מדווחים?</a:t>
                </a:r>
              </a:p>
            </p:txBody>
          </p:sp>
          <p:pic>
            <p:nvPicPr>
              <p:cNvPr id="27" name="תמונה 2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53448" y="1360967"/>
                <a:ext cx="1087256" cy="988533"/>
              </a:xfrm>
              <a:prstGeom prst="rect">
                <a:avLst/>
              </a:prstGeom>
            </p:spPr>
          </p:pic>
        </p:grpSp>
        <p:sp>
          <p:nvSpPr>
            <p:cNvPr id="7" name="מלבן 6"/>
            <p:cNvSpPr/>
            <p:nvPr/>
          </p:nvSpPr>
          <p:spPr>
            <a:xfrm>
              <a:off x="1222744" y="1501650"/>
              <a:ext cx="10005237" cy="16668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5" name="קבוצה 14"/>
          <p:cNvGrpSpPr/>
          <p:nvPr/>
        </p:nvGrpSpPr>
        <p:grpSpPr>
          <a:xfrm>
            <a:off x="1286343" y="3098743"/>
            <a:ext cx="10099097" cy="2555263"/>
            <a:chOff x="1286343" y="3098743"/>
            <a:chExt cx="10099097" cy="2555263"/>
          </a:xfrm>
        </p:grpSpPr>
        <p:sp>
          <p:nvSpPr>
            <p:cNvPr id="28" name="מלבן 27"/>
            <p:cNvSpPr/>
            <p:nvPr/>
          </p:nvSpPr>
          <p:spPr>
            <a:xfrm>
              <a:off x="1380203" y="3098743"/>
              <a:ext cx="10005237" cy="13527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29" name="תמונה 28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9821261" y="4318512"/>
              <a:ext cx="1222744" cy="1210418"/>
            </a:xfrm>
            <a:prstGeom prst="rect">
              <a:avLst/>
            </a:prstGeom>
          </p:spPr>
        </p:pic>
        <p:sp>
          <p:nvSpPr>
            <p:cNvPr id="30" name="מלבן 29"/>
            <p:cNvSpPr/>
            <p:nvPr/>
          </p:nvSpPr>
          <p:spPr>
            <a:xfrm>
              <a:off x="1286343" y="4453677"/>
              <a:ext cx="847414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2400" dirty="0"/>
                <a:t>לאחר שהמוסד היה בשלב ג', </a:t>
              </a:r>
            </a:p>
            <a:p>
              <a:r>
                <a:rPr lang="he-IL" sz="2400" dirty="0" smtClean="0"/>
                <a:t>מנהל/ת </a:t>
              </a:r>
              <a:r>
                <a:rPr lang="he-IL" sz="2400" dirty="0"/>
                <a:t>המוסד הודיע כי אפשר לחזור לשגרה.</a:t>
              </a:r>
            </a:p>
            <a:p>
              <a:r>
                <a:rPr lang="he-IL" sz="2400" dirty="0"/>
                <a:t>על מה חשוב להמשיך ולהקפיד?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8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12"/>
          <p:cNvSpPr/>
          <p:nvPr/>
        </p:nvSpPr>
        <p:spPr>
          <a:xfrm>
            <a:off x="5386" y="454012"/>
            <a:ext cx="121812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למרות ההיערכות אנו עשויים להיתקל </a:t>
            </a:r>
            <a:r>
              <a:rPr lang="en-US" sz="4000" b="1" dirty="0">
                <a:solidFill>
                  <a:srgbClr val="302A75"/>
                </a:solidFill>
              </a:rPr>
              <a:t/>
            </a:r>
            <a:br>
              <a:rPr lang="en-US" sz="4000" b="1" dirty="0">
                <a:solidFill>
                  <a:srgbClr val="302A75"/>
                </a:solidFill>
              </a:rPr>
            </a:br>
            <a:r>
              <a:rPr lang="he-IL" sz="4000" b="1" dirty="0">
                <a:solidFill>
                  <a:srgbClr val="302A75"/>
                </a:solidFill>
              </a:rPr>
              <a:t>בתרחישים מורכבים? איך נתמודד? </a:t>
            </a:r>
            <a:endParaRPr lang="he-IL" sz="3600" dirty="0">
              <a:solidFill>
                <a:srgbClr val="302A75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37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26" name="תמונה 2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6" name="מלבן 5"/>
          <p:cNvSpPr/>
          <p:nvPr/>
        </p:nvSpPr>
        <p:spPr>
          <a:xfrm>
            <a:off x="2020186" y="2011207"/>
            <a:ext cx="881996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200" b="1" dirty="0"/>
              <a:t>תרחיש 1:</a:t>
            </a:r>
          </a:p>
          <a:p>
            <a:r>
              <a:rPr lang="he-IL" sz="2200" dirty="0"/>
              <a:t>עקב התפרצות גבוהה בעיר בה נמצא המוסד וחשד כי ישנם 2 דיירים עם תסמנים, והוכרז ע״י </a:t>
            </a:r>
            <a:r>
              <a:rPr lang="he-IL" sz="2200" dirty="0" smtClean="0"/>
              <a:t>מנהל/ת </a:t>
            </a:r>
            <a:r>
              <a:rPr lang="he-IL" sz="2200" dirty="0"/>
              <a:t>המוסד כי יש לסגור את הכניסה לגורמי חוץ.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he-IL" sz="2200" dirty="0"/>
              <a:t>עם התפשטות הידיעה משפחות הדיירים החלו להגיע למוסד, לדפוק על דלתות הכניסה ולדרוש להיכנס פנימה. במקביל מדווחת </a:t>
            </a:r>
            <a:r>
              <a:rPr lang="he-IL" sz="2200" dirty="0" smtClean="0"/>
              <a:t>האח/</a:t>
            </a:r>
            <a:r>
              <a:rPr lang="he-IL" sz="2200" dirty="0" err="1" smtClean="0"/>
              <a:t>ות</a:t>
            </a:r>
            <a:r>
              <a:rPr lang="he-IL" sz="2200" dirty="0" smtClean="0"/>
              <a:t> הראשי/ת </a:t>
            </a:r>
            <a:r>
              <a:rPr lang="he-IL" sz="2200" dirty="0"/>
              <a:t>כי אחד מהדיירים עם התסמינים חייב להתפנות דחוף לבית חולים, ובתי החולים מסרבים לקבלו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he-IL" sz="2200" dirty="0"/>
              <a:t>עקב עומס אצלם. </a:t>
            </a:r>
            <a:r>
              <a:rPr lang="he-IL" sz="2200" b="1" dirty="0"/>
              <a:t>מה כדאי לעשות?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64" y="3883490"/>
            <a:ext cx="3257750" cy="213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2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12"/>
          <p:cNvSpPr/>
          <p:nvPr/>
        </p:nvSpPr>
        <p:spPr>
          <a:xfrm>
            <a:off x="5386" y="454012"/>
            <a:ext cx="121812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למרות ההיערכות אנו עשויים להיתקל </a:t>
            </a:r>
            <a:r>
              <a:rPr lang="en-US" sz="4000" b="1" dirty="0">
                <a:solidFill>
                  <a:srgbClr val="302A75"/>
                </a:solidFill>
              </a:rPr>
              <a:t/>
            </a:r>
            <a:br>
              <a:rPr lang="en-US" sz="4000" b="1" dirty="0">
                <a:solidFill>
                  <a:srgbClr val="302A75"/>
                </a:solidFill>
              </a:rPr>
            </a:br>
            <a:r>
              <a:rPr lang="he-IL" sz="4000" b="1" dirty="0">
                <a:solidFill>
                  <a:srgbClr val="302A75"/>
                </a:solidFill>
              </a:rPr>
              <a:t>בתרחישים מורכבים? איך נתמודד? </a:t>
            </a:r>
            <a:endParaRPr lang="he-IL" sz="3600" dirty="0">
              <a:solidFill>
                <a:srgbClr val="302A75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38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26" name="תמונה 2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6" name="מלבן 5"/>
          <p:cNvSpPr/>
          <p:nvPr/>
        </p:nvSpPr>
        <p:spPr>
          <a:xfrm>
            <a:off x="2020186" y="2011207"/>
            <a:ext cx="881996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200" b="1" dirty="0"/>
              <a:t>תרחיש 2:</a:t>
            </a:r>
          </a:p>
          <a:p>
            <a:r>
              <a:rPr lang="he-IL" sz="2200" dirty="0"/>
              <a:t>עקב התפרצות גבוהה בעיר בה נמצא המוסד וחשד כי ישנם  6 דיירים עם תסמינים, המטפלות מדווחות כי אין מספיק ציוד הגנתי (כפפות, חלוקים ומסכות)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he-IL" sz="2200" dirty="0"/>
              <a:t>ולכן מסרבות להתקרב לדיירים החשודים כנגועים מחשש כי ידבקו אף הם.</a:t>
            </a:r>
          </a:p>
          <a:p>
            <a:r>
              <a:rPr lang="he-IL" sz="2200" b="1" dirty="0"/>
              <a:t>מה כדאי לעשות?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" b="97383" l="413" r="100000">
                        <a14:backgroundMark x1="87129" y1="90393" x2="95710" y2="95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43" y="1985934"/>
            <a:ext cx="1926083" cy="425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12"/>
          <p:cNvSpPr/>
          <p:nvPr/>
        </p:nvSpPr>
        <p:spPr>
          <a:xfrm>
            <a:off x="5386" y="454012"/>
            <a:ext cx="121812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למרות ההיערכות אנו עשויים להיתקל </a:t>
            </a:r>
            <a:r>
              <a:rPr lang="en-US" sz="4000" b="1" dirty="0">
                <a:solidFill>
                  <a:srgbClr val="302A75"/>
                </a:solidFill>
              </a:rPr>
              <a:t/>
            </a:r>
            <a:br>
              <a:rPr lang="en-US" sz="4000" b="1" dirty="0">
                <a:solidFill>
                  <a:srgbClr val="302A75"/>
                </a:solidFill>
              </a:rPr>
            </a:br>
            <a:r>
              <a:rPr lang="he-IL" sz="4000" b="1" dirty="0">
                <a:solidFill>
                  <a:srgbClr val="302A75"/>
                </a:solidFill>
              </a:rPr>
              <a:t>בתרחישים מורכבים? איך נתמודד? </a:t>
            </a:r>
            <a:endParaRPr lang="he-IL" sz="3600" dirty="0">
              <a:solidFill>
                <a:srgbClr val="302A75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39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26" name="תמונה 2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6" name="מלבן 5"/>
          <p:cNvSpPr/>
          <p:nvPr/>
        </p:nvSpPr>
        <p:spPr>
          <a:xfrm>
            <a:off x="2020186" y="2011207"/>
            <a:ext cx="881996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200" b="1" dirty="0"/>
              <a:t>תרחיש 3:</a:t>
            </a:r>
          </a:p>
          <a:p>
            <a:r>
              <a:rPr lang="he-IL" sz="2200" dirty="0"/>
              <a:t>עקב התפרצות הנגיף במוסד שלכם </a:t>
            </a:r>
            <a:r>
              <a:rPr lang="he-IL" sz="2200" dirty="0" smtClean="0"/>
              <a:t>האח/</a:t>
            </a:r>
            <a:r>
              <a:rPr lang="he-IL" sz="2200" dirty="0" err="1" smtClean="0"/>
              <a:t>ות</a:t>
            </a:r>
            <a:r>
              <a:rPr lang="he-IL" sz="2200" dirty="0" smtClean="0"/>
              <a:t> הראשי/ת </a:t>
            </a:r>
            <a:r>
              <a:rPr lang="he-IL" sz="2200" dirty="0"/>
              <a:t>מקבלת הודעה מ-2 מטפלות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he-IL" sz="2200" dirty="0"/>
              <a:t>ו-2 אחיות כי בעקבות ההתפרצות במוסד הן חוששות ומסרבות להגיע לעבודה. </a:t>
            </a:r>
          </a:p>
          <a:p>
            <a:r>
              <a:rPr lang="he-IL" sz="2200" dirty="0"/>
              <a:t>בעקבות הודעת המטפלות והאחיות ולאחר שהשמועה נפוצה, </a:t>
            </a:r>
          </a:p>
          <a:p>
            <a:r>
              <a:rPr lang="he-IL" sz="2200" dirty="0"/>
              <a:t>נוצרה בהלה בקרב כלל אנשי הצוות של המוסד. </a:t>
            </a:r>
            <a:r>
              <a:rPr lang="he-IL" sz="2200" b="1" dirty="0"/>
              <a:t>מה כדאי לעשות?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4" b="99284" l="1227" r="31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7384"/>
          <a:stretch/>
        </p:blipFill>
        <p:spPr>
          <a:xfrm>
            <a:off x="552893" y="3220269"/>
            <a:ext cx="2772075" cy="283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4</a:t>
            </a:fld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4514686" y="452585"/>
            <a:ext cx="705200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solidFill>
                  <a:srgbClr val="302A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 Black" panose="00000A00000000000000" pitchFamily="2" charset="-79"/>
              </a:rPr>
              <a:t>הנחיות להדרכה </a:t>
            </a:r>
            <a:r>
              <a:rPr lang="en-US" sz="4400" dirty="0">
                <a:solidFill>
                  <a:srgbClr val="302A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he-IL" sz="4400" b="1" dirty="0">
                <a:solidFill>
                  <a:srgbClr val="302A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 Black" panose="00000A00000000000000" pitchFamily="2" charset="-79"/>
              </a:rPr>
              <a:t> מטרות ההדרכה</a:t>
            </a:r>
            <a:endParaRPr lang="aa-ET" sz="4400" b="1" dirty="0">
              <a:solidFill>
                <a:srgbClr val="302A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 Black" panose="00000A00000000000000" pitchFamily="2" charset="-79"/>
            </a:endParaRPr>
          </a:p>
        </p:txBody>
      </p:sp>
      <p:grpSp>
        <p:nvGrpSpPr>
          <p:cNvPr id="13" name="קבוצה 12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14" name="תמונה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15" name="תמונה 1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16" name="מלבן 15"/>
          <p:cNvSpPr/>
          <p:nvPr/>
        </p:nvSpPr>
        <p:spPr>
          <a:xfrm>
            <a:off x="555685" y="1436034"/>
            <a:ext cx="11011005" cy="3199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e-IL" sz="2000" dirty="0"/>
              <a:t>העובדים יכירו את המושג פנדמיה. 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e-IL" sz="2000" dirty="0"/>
              <a:t>העובדים יכירו את </a:t>
            </a:r>
            <a:r>
              <a:rPr lang="he-IL" sz="2000" dirty="0" err="1"/>
              <a:t>תוכנית</a:t>
            </a:r>
            <a:r>
              <a:rPr lang="he-IL" sz="2000" dirty="0"/>
              <a:t> המוסד לאירוע התפרצות ואת ההיערכות הארגונית שהוא מקיים.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e-IL" sz="2000" dirty="0"/>
              <a:t>העובדים יחושו את דאגת המוסד לבריאותם ולרווחתם, ככל הניתן בתנאים הקיימים. 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e-IL" sz="2000" dirty="0"/>
              <a:t>העובדים יבינו את המשמעויות הספציפיות הנגזרות מהאירוע והמחייבות אותם להיערכות באופן אישי ובאופן מקצועי.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e-IL" sz="2000" dirty="0"/>
              <a:t>כל עובד יכיר כי קיימים נהלים ספציפיים לסקטור שלו, אשר יועברו על ידי מנהלו האישי.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e-IL" sz="2000" dirty="0"/>
              <a:t>העובדים ייקחו אחריות על שמירת בריאות הדיירים והשמירה ההדדית שלהם כחברי צוות.  </a:t>
            </a:r>
          </a:p>
        </p:txBody>
      </p:sp>
    </p:spTree>
    <p:extLst>
      <p:ext uri="{BB962C8B-B14F-4D97-AF65-F5344CB8AC3E}">
        <p14:creationId xmlns:p14="http://schemas.microsoft.com/office/powerpoint/2010/main" val="24893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12"/>
          <p:cNvSpPr/>
          <p:nvPr/>
        </p:nvSpPr>
        <p:spPr>
          <a:xfrm>
            <a:off x="5386" y="454012"/>
            <a:ext cx="12181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ולמי שרצה להיזכר... קישורים לסרטונים</a:t>
            </a:r>
            <a:endParaRPr lang="he-IL" sz="3600" dirty="0">
              <a:solidFill>
                <a:srgbClr val="302A75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40</a:t>
            </a:fld>
            <a:endParaRPr lang="he-IL"/>
          </a:p>
        </p:txBody>
      </p: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26" name="תמונה 2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2" name="מלבן 1"/>
          <p:cNvSpPr/>
          <p:nvPr/>
        </p:nvSpPr>
        <p:spPr>
          <a:xfrm>
            <a:off x="4433777" y="3819896"/>
            <a:ext cx="33801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b="1" dirty="0"/>
              <a:t>היגיינת ידיים</a:t>
            </a:r>
          </a:p>
        </p:txBody>
      </p:sp>
      <p:sp>
        <p:nvSpPr>
          <p:cNvPr id="10" name="מלבן 9"/>
          <p:cNvSpPr/>
          <p:nvPr/>
        </p:nvSpPr>
        <p:spPr>
          <a:xfrm>
            <a:off x="733647" y="3818492"/>
            <a:ext cx="3404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b="1" dirty="0"/>
              <a:t>כללי לבישה והסרת המיגון 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he-IL" sz="2200" b="1" dirty="0"/>
              <a:t>באזור קורונה</a:t>
            </a:r>
          </a:p>
        </p:txBody>
      </p:sp>
      <p:sp>
        <p:nvSpPr>
          <p:cNvPr id="11" name="מלבן 10"/>
          <p:cNvSpPr/>
          <p:nvPr/>
        </p:nvSpPr>
        <p:spPr>
          <a:xfrm>
            <a:off x="8109148" y="3818492"/>
            <a:ext cx="33510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b="1" dirty="0"/>
              <a:t>שמירה על המוסד הגריאטרי מפני נגיף הקורונה</a:t>
            </a:r>
          </a:p>
        </p:txBody>
      </p:sp>
      <p:pic>
        <p:nvPicPr>
          <p:cNvPr id="4" name="j1WQ-uq7s2U"/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8090602" y="1924493"/>
            <a:ext cx="3383266" cy="1903087"/>
          </a:xfrm>
          <a:prstGeom prst="rect">
            <a:avLst/>
          </a:prstGeom>
        </p:spPr>
      </p:pic>
      <p:pic>
        <p:nvPicPr>
          <p:cNvPr id="5" name="vO-0iQlNw6U"/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4433777" y="1917152"/>
            <a:ext cx="3380160" cy="1901340"/>
          </a:xfrm>
          <a:prstGeom prst="rect">
            <a:avLst/>
          </a:prstGeom>
        </p:spPr>
      </p:pic>
      <p:pic>
        <p:nvPicPr>
          <p:cNvPr id="7" name="7e792GucbHg"/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733647" y="1912313"/>
            <a:ext cx="3404919" cy="1915267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8505615" y="4587933"/>
            <a:ext cx="2308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הסרט לא נפתח? </a:t>
            </a:r>
            <a:r>
              <a:rPr lang="he-IL" dirty="0">
                <a:hlinkClick r:id="rId9"/>
              </a:rPr>
              <a:t>לחץ כאן</a:t>
            </a:r>
            <a:endParaRPr lang="he-IL" dirty="0"/>
          </a:p>
        </p:txBody>
      </p:sp>
      <p:sp>
        <p:nvSpPr>
          <p:cNvPr id="16" name="מלבן 15"/>
          <p:cNvSpPr/>
          <p:nvPr/>
        </p:nvSpPr>
        <p:spPr>
          <a:xfrm>
            <a:off x="4941676" y="4573746"/>
            <a:ext cx="2308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הסרט לא נפתח? </a:t>
            </a:r>
            <a:r>
              <a:rPr lang="he-IL" dirty="0">
                <a:hlinkClick r:id="rId10"/>
              </a:rPr>
              <a:t>לחץ כאן</a:t>
            </a:r>
            <a:endParaRPr lang="he-IL" dirty="0"/>
          </a:p>
        </p:txBody>
      </p:sp>
      <p:sp>
        <p:nvSpPr>
          <p:cNvPr id="17" name="מלבן 16"/>
          <p:cNvSpPr/>
          <p:nvPr/>
        </p:nvSpPr>
        <p:spPr>
          <a:xfrm>
            <a:off x="1331103" y="4587933"/>
            <a:ext cx="2308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הסרט לא נפתח? </a:t>
            </a:r>
            <a:r>
              <a:rPr lang="he-IL" dirty="0">
                <a:hlinkClick r:id="rId11"/>
              </a:rPr>
              <a:t>לחץ כאן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535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5</a:t>
            </a:fld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4514686" y="452585"/>
            <a:ext cx="705200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solidFill>
                  <a:srgbClr val="302A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 Black" panose="00000A00000000000000" pitchFamily="2" charset="-79"/>
              </a:rPr>
              <a:t>הנחיות להדרכה </a:t>
            </a:r>
            <a:r>
              <a:rPr lang="en-US" sz="4400" dirty="0">
                <a:solidFill>
                  <a:srgbClr val="302A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he-IL" sz="4400" b="1" dirty="0">
                <a:solidFill>
                  <a:srgbClr val="302A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 Black" panose="00000A00000000000000" pitchFamily="2" charset="-79"/>
              </a:rPr>
              <a:t> דגשים</a:t>
            </a:r>
            <a:endParaRPr lang="aa-ET" sz="4400" b="1" dirty="0">
              <a:solidFill>
                <a:srgbClr val="302A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 Black" panose="00000A00000000000000" pitchFamily="2" charset="-79"/>
            </a:endParaRPr>
          </a:p>
        </p:txBody>
      </p:sp>
      <p:grpSp>
        <p:nvGrpSpPr>
          <p:cNvPr id="13" name="קבוצה 12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14" name="תמונה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15" name="תמונה 1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3" name="מלבן 2"/>
          <p:cNvSpPr/>
          <p:nvPr/>
        </p:nvSpPr>
        <p:spPr>
          <a:xfrm>
            <a:off x="495759" y="1222026"/>
            <a:ext cx="1144007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he-IL" sz="2000" b="1" u="sng" dirty="0">
                <a:ea typeface="Times New Roman" panose="02020603050405020304" pitchFamily="18" charset="0"/>
              </a:rPr>
              <a:t>דגשים תוכניים:</a:t>
            </a:r>
          </a:p>
          <a:p>
            <a:pPr marL="800100" lvl="1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he-IL" sz="2000" dirty="0">
                <a:ea typeface="Times New Roman" panose="02020603050405020304" pitchFamily="18" charset="0"/>
              </a:rPr>
              <a:t>חשוב להבהיר לעובדים כי המוסד נערך, תכנן והגדיר מה צריך ולהעביר מסר מרגיע שהם חלק ממערכת אחראית שנערכה בזמן ויודעת מה היא עושה.</a:t>
            </a:r>
          </a:p>
          <a:p>
            <a:pPr marL="800100" lvl="1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he-IL" sz="2000" dirty="0">
                <a:ea typeface="Calibri" panose="020F0502020204030204" pitchFamily="34" charset="0"/>
              </a:rPr>
              <a:t>ההדרכה מתייחסת לשני מרכיבים: תפעולי ומנטאלי – יש לתת דגש לשניהם. </a:t>
            </a:r>
          </a:p>
          <a:p>
            <a:pPr marL="800100" lvl="1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he-IL" sz="2000" dirty="0">
                <a:ea typeface="Times New Roman" panose="02020603050405020304" pitchFamily="18" charset="0"/>
              </a:rPr>
              <a:t>יש להדגיש לעובדים כי לאירוע כזה יש משמעויות גם עליהם </a:t>
            </a:r>
            <a:r>
              <a:rPr lang="he-IL" sz="2000" b="1" dirty="0">
                <a:ea typeface="Times New Roman" panose="02020603050405020304" pitchFamily="18" charset="0"/>
              </a:rPr>
              <a:t>באופן אישי </a:t>
            </a:r>
            <a:r>
              <a:rPr lang="he-IL" sz="2000" dirty="0">
                <a:ea typeface="Times New Roman" panose="02020603050405020304" pitchFamily="18" charset="0"/>
              </a:rPr>
              <a:t>ועליהם להכיר אותן.  </a:t>
            </a:r>
            <a:r>
              <a:rPr lang="en-US" sz="2000" dirty="0">
                <a:ea typeface="Times New Roman" panose="02020603050405020304" pitchFamily="18" charset="0"/>
              </a:rPr>
              <a:t/>
            </a:r>
            <a:br>
              <a:rPr lang="en-US" sz="2000" dirty="0">
                <a:ea typeface="Times New Roman" panose="02020603050405020304" pitchFamily="18" charset="0"/>
              </a:rPr>
            </a:br>
            <a:r>
              <a:rPr lang="he-IL" sz="2000" dirty="0">
                <a:ea typeface="Times New Roman" panose="02020603050405020304" pitchFamily="18" charset="0"/>
              </a:rPr>
              <a:t>(אורך משמרות, ביצוע משימות נוסף על תפקידם) ולהיערך בהתאם. </a:t>
            </a:r>
          </a:p>
          <a:p>
            <a:pPr marL="800100" lvl="1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he-IL" sz="2000" dirty="0">
                <a:ea typeface="Times New Roman" panose="02020603050405020304" pitchFamily="18" charset="0"/>
              </a:rPr>
              <a:t>יש להדגיש את החשיבות בהכנת בני משפחותיהם לשינויים הצפויים בתצורת העבודה במוסד במקרה של התפרצות. </a:t>
            </a:r>
          </a:p>
          <a:p>
            <a:pPr marL="800100" lvl="1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he-IL" sz="2000" dirty="0">
                <a:ea typeface="Times New Roman" panose="02020603050405020304" pitchFamily="18" charset="0"/>
              </a:rPr>
              <a:t>חשוב להדגיש לעובדים את חשיבות התנהלותם הנכונה למאמץ המשותף. </a:t>
            </a:r>
            <a:endParaRPr lang="en-US" sz="2000" dirty="0">
              <a:ea typeface="Calibri" panose="020F0502020204030204" pitchFamily="34" charset="0"/>
            </a:endParaRPr>
          </a:p>
          <a:p>
            <a:pPr marL="800100" lvl="1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he-IL" sz="2000" dirty="0">
                <a:ea typeface="Times New Roman" panose="02020603050405020304" pitchFamily="18" charset="0"/>
              </a:rPr>
              <a:t>חשוב להעביר לעובדים מסר כי ההנהלה חושבת עליהם ותומכת בהם. </a:t>
            </a:r>
          </a:p>
          <a:p>
            <a:pPr marL="800100" lvl="1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he-IL" sz="2000" dirty="0">
                <a:ea typeface="Times New Roman" panose="02020603050405020304" pitchFamily="18" charset="0"/>
              </a:rPr>
              <a:t>חשוב להעלות את המוטיבציה של העובדים לשתף פעולה. </a:t>
            </a:r>
          </a:p>
          <a:p>
            <a:pPr lvl="1">
              <a:lnSpc>
                <a:spcPct val="120000"/>
              </a:lnSpc>
            </a:pPr>
            <a:endParaRPr lang="he-IL" sz="2000" dirty="0">
              <a:ea typeface="Times New Roman" panose="02020603050405020304" pitchFamily="18" charset="0"/>
            </a:endParaRPr>
          </a:p>
        </p:txBody>
      </p:sp>
      <p:sp>
        <p:nvSpPr>
          <p:cNvPr id="8" name="מלבן: פינות מעוגלות 1">
            <a:extLst>
              <a:ext uri="{FF2B5EF4-FFF2-40B4-BE49-F238E27FC236}">
                <a16:creationId xmlns:a16="http://schemas.microsoft.com/office/drawing/2014/main" xmlns="" id="{C11784B3-3535-4F10-9045-8D5EDC6A16AB}"/>
              </a:ext>
            </a:extLst>
          </p:cNvPr>
          <p:cNvSpPr/>
          <p:nvPr/>
        </p:nvSpPr>
        <p:spPr>
          <a:xfrm>
            <a:off x="2215760" y="4990291"/>
            <a:ext cx="8000076" cy="89301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02A75"/>
              </a:gs>
              <a:gs pos="97000">
                <a:srgbClr val="817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>
              <a:lnSpc>
                <a:spcPct val="120000"/>
              </a:lnSpc>
            </a:pPr>
            <a:r>
              <a:rPr lang="he-IL" sz="2200" b="1" dirty="0"/>
              <a:t>שימו לב: </a:t>
            </a:r>
            <a:r>
              <a:rPr lang="he-IL" sz="2200" dirty="0">
                <a:ea typeface="Calibri" panose="020F0502020204030204" pitchFamily="34" charset="0"/>
              </a:rPr>
              <a:t>המנחה מגדיר באופן עקרוני את ההיערכות הנדרשת – </a:t>
            </a:r>
            <a:r>
              <a:rPr lang="en-US" sz="2200" dirty="0">
                <a:ea typeface="Calibri" panose="020F0502020204030204" pitchFamily="34" charset="0"/>
              </a:rPr>
              <a:t/>
            </a:r>
            <a:br>
              <a:rPr lang="en-US" sz="2200" dirty="0">
                <a:ea typeface="Calibri" panose="020F0502020204030204" pitchFamily="34" charset="0"/>
              </a:rPr>
            </a:br>
            <a:r>
              <a:rPr lang="he-IL" sz="2200" dirty="0">
                <a:ea typeface="Calibri" panose="020F0502020204030204" pitchFamily="34" charset="0"/>
              </a:rPr>
              <a:t>יש לציין ולפרט באופן ספציפי עד כמה שניתן את הדגשים למוסד שלכם.</a:t>
            </a:r>
          </a:p>
        </p:txBody>
      </p:sp>
    </p:spTree>
    <p:extLst>
      <p:ext uri="{BB962C8B-B14F-4D97-AF65-F5344CB8AC3E}">
        <p14:creationId xmlns:p14="http://schemas.microsoft.com/office/powerpoint/2010/main" val="21997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131" y="1478752"/>
            <a:ext cx="3645877" cy="5110440"/>
          </a:xfrm>
          <a:prstGeom prst="rect">
            <a:avLst/>
          </a:prstGeom>
        </p:spPr>
      </p:pic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6</a:t>
            </a:fld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4514686" y="452585"/>
            <a:ext cx="705200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solidFill>
                  <a:srgbClr val="302A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 Black" panose="00000A00000000000000" pitchFamily="2" charset="-79"/>
              </a:rPr>
              <a:t>הנחיות להדרכה </a:t>
            </a:r>
            <a:r>
              <a:rPr lang="en-US" sz="4400" dirty="0">
                <a:solidFill>
                  <a:srgbClr val="302A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he-IL" sz="4400" b="1" dirty="0">
                <a:solidFill>
                  <a:srgbClr val="302A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 Black" panose="00000A00000000000000" pitchFamily="2" charset="-79"/>
              </a:rPr>
              <a:t> דגשים</a:t>
            </a:r>
            <a:endParaRPr lang="aa-ET" sz="4400" b="1" dirty="0">
              <a:solidFill>
                <a:srgbClr val="302A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 Black" panose="00000A00000000000000" pitchFamily="2" charset="-79"/>
            </a:endParaRPr>
          </a:p>
        </p:txBody>
      </p:sp>
      <p:grpSp>
        <p:nvGrpSpPr>
          <p:cNvPr id="13" name="קבוצה 12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14" name="תמונה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15" name="תמונה 1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3" name="מלבן 2"/>
          <p:cNvSpPr/>
          <p:nvPr/>
        </p:nvSpPr>
        <p:spPr>
          <a:xfrm>
            <a:off x="661481" y="1222026"/>
            <a:ext cx="112743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he-IL" sz="2000" b="1" dirty="0">
                <a:ea typeface="Times New Roman" panose="02020603050405020304" pitchFamily="18" charset="0"/>
              </a:rPr>
              <a:t>דגשים הדרכתיים: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he-IL" sz="2000" dirty="0"/>
              <a:t>כדאי לעודד את הצוות לשאול שאלות: אם אתה חושב שלא הבינו שאל שאלה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he-IL" sz="2000" dirty="0"/>
              <a:t>או בקש ממישהו מהצוות להסביר. 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he-IL" sz="2000" dirty="0"/>
              <a:t>נסה לשתף את כלל העובדים, לכאלה שלא משתתפים אפשר לפנות באופן אישי. 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he-IL" sz="2000" dirty="0"/>
              <a:t>שלב ככל הניתן דוגמאות מהמוסד שלכם על מנת להבהיר את התכנים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he-IL" sz="2000" dirty="0"/>
              <a:t>וכדי שההדרכה לא תהיה מנותקת. </a:t>
            </a:r>
          </a:p>
          <a:p>
            <a:pPr lvl="1">
              <a:lnSpc>
                <a:spcPct val="120000"/>
              </a:lnSpc>
            </a:pPr>
            <a:endParaRPr lang="he-IL" sz="20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9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4976261" y="4477110"/>
            <a:ext cx="7627035" cy="10282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4742365" y="1945832"/>
            <a:ext cx="8188075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solidFill>
                  <a:srgbClr val="302A75"/>
                </a:solidFill>
                <a:latin typeface="Heebo Black" panose="00000A00000000000000" pitchFamily="2" charset="-79"/>
              </a:rPr>
              <a:t>הדרכה בנושא</a:t>
            </a:r>
          </a:p>
          <a:p>
            <a:pPr algn="ctr"/>
            <a:r>
              <a:rPr lang="he-IL" sz="5400" b="1" dirty="0">
                <a:solidFill>
                  <a:srgbClr val="302A75"/>
                </a:solidFill>
                <a:latin typeface="Heebo Black" panose="00000A00000000000000" pitchFamily="2" charset="-79"/>
              </a:rPr>
              <a:t>התפרצות פנדמיה</a:t>
            </a:r>
            <a:endParaRPr lang="aa-ET" sz="5400" b="1" dirty="0">
              <a:solidFill>
                <a:srgbClr val="302A75"/>
              </a:solidFill>
              <a:latin typeface="Heebo Black" panose="00000A00000000000000" pitchFamily="2" charset="-79"/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7</a:t>
            </a:fld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2035"/>
            <a:ext cx="4350338" cy="6891051"/>
          </a:xfrm>
          <a:prstGeom prst="rect">
            <a:avLst/>
          </a:prstGeom>
        </p:spPr>
      </p:pic>
      <p:grpSp>
        <p:nvGrpSpPr>
          <p:cNvPr id="10" name="קבוצה 9"/>
          <p:cNvGrpSpPr/>
          <p:nvPr/>
        </p:nvGrpSpPr>
        <p:grpSpPr>
          <a:xfrm>
            <a:off x="7175533" y="4632408"/>
            <a:ext cx="3321737" cy="717609"/>
            <a:chOff x="4343659" y="5776301"/>
            <a:chExt cx="3321737" cy="717609"/>
          </a:xfrm>
        </p:grpSpPr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13" name="תמונה 1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2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2775;p62"/>
          <p:cNvGrpSpPr/>
          <p:nvPr/>
        </p:nvGrpSpPr>
        <p:grpSpPr>
          <a:xfrm>
            <a:off x="1125481" y="1204852"/>
            <a:ext cx="9326619" cy="4816536"/>
            <a:chOff x="233350" y="949250"/>
            <a:chExt cx="7137300" cy="3802300"/>
          </a:xfrm>
          <a:solidFill>
            <a:schemeClr val="bg1">
              <a:lumMod val="95000"/>
            </a:schemeClr>
          </a:solidFill>
        </p:grpSpPr>
        <p:sp>
          <p:nvSpPr>
            <p:cNvPr id="13" name="Google Shape;2776;p62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4" name="Google Shape;2777;p62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5" name="Google Shape;2778;p62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6" name="Google Shape;2779;p62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7" name="Google Shape;2780;p62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8" name="Google Shape;2781;p62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9" name="Google Shape;2782;p62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0" name="Google Shape;2783;p62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1" name="Google Shape;2784;p62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2" name="Google Shape;2785;p62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3" name="Google Shape;2786;p62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4" name="Google Shape;2787;p62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5" name="Google Shape;2788;p62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6" name="Google Shape;2789;p62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7" name="Google Shape;2790;p62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8" name="Google Shape;2791;p62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Google Shape;2792;p62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0" name="Google Shape;2793;p62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1" name="Google Shape;2794;p62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2" name="Google Shape;2795;p62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3" name="Google Shape;2796;p62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4" name="Google Shape;2797;p62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5" name="Google Shape;2798;p62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6" name="Google Shape;2799;p62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7" name="Google Shape;2800;p62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8" name="Google Shape;2801;p62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9" name="Google Shape;2802;p62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0" name="Google Shape;2803;p62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1" name="Google Shape;2804;p62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2" name="Google Shape;2805;p62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3" name="Google Shape;2806;p62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4" name="Google Shape;2807;p62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5" name="Google Shape;2808;p62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6" name="Google Shape;2809;p62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7" name="Google Shape;2810;p62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8" name="Google Shape;2811;p62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9" name="Google Shape;2812;p62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0" name="Google Shape;2813;p62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2814;p62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2815;p62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3" name="Google Shape;2816;p62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4" name="Google Shape;2817;p62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5" name="Google Shape;2818;p62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6" name="Google Shape;2819;p62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2820;p62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2821;p62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2822;p62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0" name="Google Shape;2823;p62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1" name="Google Shape;2824;p62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2825;p62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2826;p62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8</a:t>
            </a:fld>
            <a:endParaRPr lang="he-IL"/>
          </a:p>
        </p:txBody>
      </p:sp>
      <p:grpSp>
        <p:nvGrpSpPr>
          <p:cNvPr id="3" name="קבוצה 2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5" name="תמונה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  <p:sp>
        <p:nvSpPr>
          <p:cNvPr id="7" name="מלבן 6"/>
          <p:cNvSpPr/>
          <p:nvPr/>
        </p:nvSpPr>
        <p:spPr>
          <a:xfrm>
            <a:off x="1037229" y="1682649"/>
            <a:ext cx="10422934" cy="3577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e-IL" sz="1050" dirty="0"/>
          </a:p>
          <a:p>
            <a:pPr>
              <a:spcAft>
                <a:spcPts val="1800"/>
              </a:spcAft>
            </a:pPr>
            <a:r>
              <a:rPr lang="he-IL" sz="2400" b="1" dirty="0"/>
              <a:t>נושאי ההדרכה:</a:t>
            </a:r>
          </a:p>
          <a:p>
            <a:pPr>
              <a:spcAft>
                <a:spcPts val="1800"/>
              </a:spcAft>
            </a:pPr>
            <a:r>
              <a:rPr lang="he-IL" sz="2200" dirty="0"/>
              <a:t>	</a:t>
            </a:r>
            <a:r>
              <a:rPr lang="he-IL" sz="2200" b="1" dirty="0"/>
              <a:t>מהי פנדמיה?</a:t>
            </a:r>
          </a:p>
          <a:p>
            <a:r>
              <a:rPr lang="he-IL" sz="2200" dirty="0"/>
              <a:t>	</a:t>
            </a:r>
            <a:r>
              <a:rPr lang="he-IL" sz="2200" b="1" dirty="0"/>
              <a:t>מהם שלבי ההיערכות?</a:t>
            </a:r>
          </a:p>
          <a:p>
            <a:pPr lvl="1"/>
            <a:r>
              <a:rPr lang="he-IL" sz="2200" dirty="0"/>
              <a:t> 		מהו המענה שלנו כמוסד לשלבים?</a:t>
            </a:r>
          </a:p>
          <a:p>
            <a:pPr lvl="1">
              <a:spcAft>
                <a:spcPts val="1800"/>
              </a:spcAft>
            </a:pPr>
            <a:r>
              <a:rPr lang="he-IL" sz="2200" dirty="0"/>
              <a:t>		מה החלק שלנו כעובדים בהיערכות לפי השלבים ובחלוקה לפי המחלקות השונות?</a:t>
            </a:r>
          </a:p>
          <a:p>
            <a:pPr>
              <a:spcAft>
                <a:spcPts val="1800"/>
              </a:spcAft>
            </a:pPr>
            <a:r>
              <a:rPr lang="he-IL" sz="2200" dirty="0"/>
              <a:t>	</a:t>
            </a:r>
            <a:r>
              <a:rPr lang="he-IL" sz="2200" b="1" dirty="0"/>
              <a:t>איך מתנהלים כאשר יש התפרצות במוסד?</a:t>
            </a:r>
          </a:p>
          <a:p>
            <a:pPr>
              <a:spcAft>
                <a:spcPts val="1800"/>
              </a:spcAft>
            </a:pPr>
            <a:r>
              <a:rPr lang="he-IL" sz="2200" dirty="0"/>
              <a:t>	</a:t>
            </a:r>
            <a:r>
              <a:rPr lang="he-IL" sz="2200" b="1" dirty="0"/>
              <a:t>איך היערכות נכונה תסייע לשמור על כולנו?</a:t>
            </a:r>
          </a:p>
        </p:txBody>
      </p:sp>
      <p:sp>
        <p:nvSpPr>
          <p:cNvPr id="67" name="Google Shape;12537;p73"/>
          <p:cNvSpPr/>
          <p:nvPr/>
        </p:nvSpPr>
        <p:spPr>
          <a:xfrm>
            <a:off x="10569147" y="2933738"/>
            <a:ext cx="463403" cy="461917"/>
          </a:xfrm>
          <a:custGeom>
            <a:avLst/>
            <a:gdLst/>
            <a:ahLst/>
            <a:cxnLst/>
            <a:rect l="l" t="t" r="r" b="b"/>
            <a:pathLst>
              <a:path w="10919" h="10884" extrusionOk="0">
                <a:moveTo>
                  <a:pt x="9561" y="561"/>
                </a:moveTo>
                <a:lnTo>
                  <a:pt x="9561" y="1203"/>
                </a:lnTo>
                <a:cubicBezTo>
                  <a:pt x="9561" y="1299"/>
                  <a:pt x="9633" y="1370"/>
                  <a:pt x="9728" y="1370"/>
                </a:cubicBezTo>
                <a:lnTo>
                  <a:pt x="10359" y="1370"/>
                </a:lnTo>
                <a:lnTo>
                  <a:pt x="8966" y="2739"/>
                </a:lnTo>
                <a:lnTo>
                  <a:pt x="8394" y="2739"/>
                </a:lnTo>
                <a:lnTo>
                  <a:pt x="9323" y="1811"/>
                </a:lnTo>
                <a:cubicBezTo>
                  <a:pt x="9383" y="1751"/>
                  <a:pt x="9383" y="1644"/>
                  <a:pt x="9323" y="1584"/>
                </a:cubicBezTo>
                <a:cubicBezTo>
                  <a:pt x="9293" y="1555"/>
                  <a:pt x="9252" y="1540"/>
                  <a:pt x="9210" y="1540"/>
                </a:cubicBezTo>
                <a:cubicBezTo>
                  <a:pt x="9168" y="1540"/>
                  <a:pt x="9127" y="1555"/>
                  <a:pt x="9097" y="1584"/>
                </a:cubicBezTo>
                <a:lnTo>
                  <a:pt x="8180" y="2513"/>
                </a:lnTo>
                <a:lnTo>
                  <a:pt x="8180" y="1954"/>
                </a:lnTo>
                <a:lnTo>
                  <a:pt x="9561" y="561"/>
                </a:lnTo>
                <a:close/>
                <a:moveTo>
                  <a:pt x="4441" y="2382"/>
                </a:moveTo>
                <a:cubicBezTo>
                  <a:pt x="5513" y="2382"/>
                  <a:pt x="6489" y="2799"/>
                  <a:pt x="7228" y="3466"/>
                </a:cubicBezTo>
                <a:lnTo>
                  <a:pt x="4334" y="6347"/>
                </a:lnTo>
                <a:cubicBezTo>
                  <a:pt x="4275" y="6406"/>
                  <a:pt x="4275" y="6514"/>
                  <a:pt x="4334" y="6573"/>
                </a:cubicBezTo>
                <a:cubicBezTo>
                  <a:pt x="4370" y="6609"/>
                  <a:pt x="4406" y="6621"/>
                  <a:pt x="4453" y="6621"/>
                </a:cubicBezTo>
                <a:cubicBezTo>
                  <a:pt x="4501" y="6621"/>
                  <a:pt x="4525" y="6609"/>
                  <a:pt x="4572" y="6573"/>
                </a:cubicBezTo>
                <a:lnTo>
                  <a:pt x="5287" y="5859"/>
                </a:lnTo>
                <a:cubicBezTo>
                  <a:pt x="5418" y="6037"/>
                  <a:pt x="5477" y="6252"/>
                  <a:pt x="5477" y="6478"/>
                </a:cubicBezTo>
                <a:cubicBezTo>
                  <a:pt x="5477" y="7038"/>
                  <a:pt x="5013" y="7502"/>
                  <a:pt x="4453" y="7502"/>
                </a:cubicBezTo>
                <a:cubicBezTo>
                  <a:pt x="3894" y="7502"/>
                  <a:pt x="3429" y="7038"/>
                  <a:pt x="3429" y="6478"/>
                </a:cubicBezTo>
                <a:cubicBezTo>
                  <a:pt x="3429" y="5906"/>
                  <a:pt x="3894" y="5442"/>
                  <a:pt x="4453" y="5442"/>
                </a:cubicBezTo>
                <a:cubicBezTo>
                  <a:pt x="4513" y="5442"/>
                  <a:pt x="4584" y="5442"/>
                  <a:pt x="4644" y="5466"/>
                </a:cubicBezTo>
                <a:cubicBezTo>
                  <a:pt x="4652" y="5467"/>
                  <a:pt x="4660" y="5467"/>
                  <a:pt x="4668" y="5467"/>
                </a:cubicBezTo>
                <a:cubicBezTo>
                  <a:pt x="4751" y="5467"/>
                  <a:pt x="4813" y="5410"/>
                  <a:pt x="4834" y="5323"/>
                </a:cubicBezTo>
                <a:cubicBezTo>
                  <a:pt x="4858" y="5240"/>
                  <a:pt x="4799" y="5168"/>
                  <a:pt x="4703" y="5133"/>
                </a:cubicBezTo>
                <a:cubicBezTo>
                  <a:pt x="4620" y="5121"/>
                  <a:pt x="4537" y="5109"/>
                  <a:pt x="4453" y="5109"/>
                </a:cubicBezTo>
                <a:cubicBezTo>
                  <a:pt x="3703" y="5109"/>
                  <a:pt x="3096" y="5716"/>
                  <a:pt x="3096" y="6454"/>
                </a:cubicBezTo>
                <a:cubicBezTo>
                  <a:pt x="3096" y="7204"/>
                  <a:pt x="3703" y="7811"/>
                  <a:pt x="4453" y="7811"/>
                </a:cubicBezTo>
                <a:cubicBezTo>
                  <a:pt x="5192" y="7811"/>
                  <a:pt x="5811" y="7204"/>
                  <a:pt x="5811" y="6454"/>
                </a:cubicBezTo>
                <a:cubicBezTo>
                  <a:pt x="5811" y="6145"/>
                  <a:pt x="5704" y="5859"/>
                  <a:pt x="5525" y="5621"/>
                </a:cubicBezTo>
                <a:lnTo>
                  <a:pt x="6025" y="5121"/>
                </a:lnTo>
                <a:cubicBezTo>
                  <a:pt x="6346" y="5490"/>
                  <a:pt x="6525" y="5966"/>
                  <a:pt x="6525" y="6454"/>
                </a:cubicBezTo>
                <a:cubicBezTo>
                  <a:pt x="6525" y="7585"/>
                  <a:pt x="5596" y="8514"/>
                  <a:pt x="4465" y="8514"/>
                </a:cubicBezTo>
                <a:cubicBezTo>
                  <a:pt x="3334" y="8514"/>
                  <a:pt x="2417" y="7585"/>
                  <a:pt x="2417" y="6454"/>
                </a:cubicBezTo>
                <a:cubicBezTo>
                  <a:pt x="2417" y="5323"/>
                  <a:pt x="3334" y="4406"/>
                  <a:pt x="4465" y="4406"/>
                </a:cubicBezTo>
                <a:cubicBezTo>
                  <a:pt x="4811" y="4406"/>
                  <a:pt x="5156" y="4490"/>
                  <a:pt x="5453" y="4656"/>
                </a:cubicBezTo>
                <a:cubicBezTo>
                  <a:pt x="5476" y="4671"/>
                  <a:pt x="5502" y="4678"/>
                  <a:pt x="5528" y="4678"/>
                </a:cubicBezTo>
                <a:cubicBezTo>
                  <a:pt x="5585" y="4678"/>
                  <a:pt x="5643" y="4646"/>
                  <a:pt x="5668" y="4597"/>
                </a:cubicBezTo>
                <a:cubicBezTo>
                  <a:pt x="5715" y="4525"/>
                  <a:pt x="5692" y="4418"/>
                  <a:pt x="5608" y="4371"/>
                </a:cubicBezTo>
                <a:cubicBezTo>
                  <a:pt x="5275" y="4180"/>
                  <a:pt x="4882" y="4097"/>
                  <a:pt x="4477" y="4097"/>
                </a:cubicBezTo>
                <a:cubicBezTo>
                  <a:pt x="3167" y="4097"/>
                  <a:pt x="2120" y="5168"/>
                  <a:pt x="2120" y="6454"/>
                </a:cubicBezTo>
                <a:cubicBezTo>
                  <a:pt x="2120" y="7764"/>
                  <a:pt x="3191" y="8823"/>
                  <a:pt x="4477" y="8823"/>
                </a:cubicBezTo>
                <a:cubicBezTo>
                  <a:pt x="5787" y="8823"/>
                  <a:pt x="6847" y="7752"/>
                  <a:pt x="6847" y="6454"/>
                </a:cubicBezTo>
                <a:cubicBezTo>
                  <a:pt x="6847" y="5883"/>
                  <a:pt x="6644" y="5323"/>
                  <a:pt x="6263" y="4894"/>
                </a:cubicBezTo>
                <a:lnTo>
                  <a:pt x="6763" y="4406"/>
                </a:lnTo>
                <a:cubicBezTo>
                  <a:pt x="7263" y="4966"/>
                  <a:pt x="7549" y="5704"/>
                  <a:pt x="7549" y="6454"/>
                </a:cubicBezTo>
                <a:cubicBezTo>
                  <a:pt x="7549" y="8157"/>
                  <a:pt x="6168" y="9538"/>
                  <a:pt x="4465" y="9538"/>
                </a:cubicBezTo>
                <a:cubicBezTo>
                  <a:pt x="2775" y="9538"/>
                  <a:pt x="1382" y="8157"/>
                  <a:pt x="1382" y="6454"/>
                </a:cubicBezTo>
                <a:cubicBezTo>
                  <a:pt x="1382" y="4763"/>
                  <a:pt x="2775" y="3382"/>
                  <a:pt x="4465" y="3382"/>
                </a:cubicBezTo>
                <a:cubicBezTo>
                  <a:pt x="5061" y="3382"/>
                  <a:pt x="5632" y="3537"/>
                  <a:pt x="6132" y="3870"/>
                </a:cubicBezTo>
                <a:cubicBezTo>
                  <a:pt x="6157" y="3887"/>
                  <a:pt x="6187" y="3895"/>
                  <a:pt x="6217" y="3895"/>
                </a:cubicBezTo>
                <a:cubicBezTo>
                  <a:pt x="6272" y="3895"/>
                  <a:pt x="6328" y="3869"/>
                  <a:pt x="6358" y="3823"/>
                </a:cubicBezTo>
                <a:cubicBezTo>
                  <a:pt x="6406" y="3751"/>
                  <a:pt x="6382" y="3644"/>
                  <a:pt x="6311" y="3597"/>
                </a:cubicBezTo>
                <a:cubicBezTo>
                  <a:pt x="5763" y="3239"/>
                  <a:pt x="5132" y="3061"/>
                  <a:pt x="4477" y="3061"/>
                </a:cubicBezTo>
                <a:cubicBezTo>
                  <a:pt x="2608" y="3061"/>
                  <a:pt x="1084" y="4585"/>
                  <a:pt x="1084" y="6454"/>
                </a:cubicBezTo>
                <a:cubicBezTo>
                  <a:pt x="1084" y="8335"/>
                  <a:pt x="2608" y="9847"/>
                  <a:pt x="4477" y="9847"/>
                </a:cubicBezTo>
                <a:cubicBezTo>
                  <a:pt x="6358" y="9847"/>
                  <a:pt x="7870" y="8335"/>
                  <a:pt x="7870" y="6454"/>
                </a:cubicBezTo>
                <a:cubicBezTo>
                  <a:pt x="7870" y="5609"/>
                  <a:pt x="7561" y="4811"/>
                  <a:pt x="7001" y="4168"/>
                </a:cubicBezTo>
                <a:lnTo>
                  <a:pt x="7489" y="3680"/>
                </a:lnTo>
                <a:cubicBezTo>
                  <a:pt x="8120" y="4418"/>
                  <a:pt x="8537" y="5394"/>
                  <a:pt x="8537" y="6478"/>
                </a:cubicBezTo>
                <a:cubicBezTo>
                  <a:pt x="8537" y="8740"/>
                  <a:pt x="6692" y="10562"/>
                  <a:pt x="4441" y="10562"/>
                </a:cubicBezTo>
                <a:cubicBezTo>
                  <a:pt x="2191" y="10562"/>
                  <a:pt x="346" y="8716"/>
                  <a:pt x="346" y="6478"/>
                </a:cubicBezTo>
                <a:cubicBezTo>
                  <a:pt x="346" y="4228"/>
                  <a:pt x="2191" y="2382"/>
                  <a:pt x="4441" y="2382"/>
                </a:cubicBezTo>
                <a:close/>
                <a:moveTo>
                  <a:pt x="9701" y="1"/>
                </a:moveTo>
                <a:cubicBezTo>
                  <a:pt x="9659" y="1"/>
                  <a:pt x="9617" y="17"/>
                  <a:pt x="9585" y="49"/>
                </a:cubicBezTo>
                <a:lnTo>
                  <a:pt x="7894" y="1739"/>
                </a:lnTo>
                <a:cubicBezTo>
                  <a:pt x="7859" y="1775"/>
                  <a:pt x="7847" y="1811"/>
                  <a:pt x="7847" y="1858"/>
                </a:cubicBezTo>
                <a:lnTo>
                  <a:pt x="7847" y="2811"/>
                </a:lnTo>
                <a:lnTo>
                  <a:pt x="7430" y="3228"/>
                </a:lnTo>
                <a:cubicBezTo>
                  <a:pt x="6644" y="2501"/>
                  <a:pt x="5584" y="2037"/>
                  <a:pt x="4430" y="2037"/>
                </a:cubicBezTo>
                <a:cubicBezTo>
                  <a:pt x="1989" y="2037"/>
                  <a:pt x="0" y="4013"/>
                  <a:pt x="0" y="6454"/>
                </a:cubicBezTo>
                <a:cubicBezTo>
                  <a:pt x="0" y="8895"/>
                  <a:pt x="1989" y="10883"/>
                  <a:pt x="4430" y="10883"/>
                </a:cubicBezTo>
                <a:cubicBezTo>
                  <a:pt x="6870" y="10883"/>
                  <a:pt x="8847" y="8895"/>
                  <a:pt x="8847" y="6454"/>
                </a:cubicBezTo>
                <a:cubicBezTo>
                  <a:pt x="8847" y="5299"/>
                  <a:pt x="8394" y="4240"/>
                  <a:pt x="7656" y="3454"/>
                </a:cubicBezTo>
                <a:lnTo>
                  <a:pt x="8073" y="3037"/>
                </a:lnTo>
                <a:lnTo>
                  <a:pt x="9025" y="3037"/>
                </a:lnTo>
                <a:cubicBezTo>
                  <a:pt x="9073" y="3037"/>
                  <a:pt x="9109" y="3013"/>
                  <a:pt x="9144" y="2989"/>
                </a:cubicBezTo>
                <a:lnTo>
                  <a:pt x="10835" y="1299"/>
                </a:lnTo>
                <a:cubicBezTo>
                  <a:pt x="10895" y="1251"/>
                  <a:pt x="10918" y="1192"/>
                  <a:pt x="10883" y="1132"/>
                </a:cubicBezTo>
                <a:cubicBezTo>
                  <a:pt x="10859" y="1072"/>
                  <a:pt x="10799" y="1025"/>
                  <a:pt x="10740" y="1025"/>
                </a:cubicBezTo>
                <a:lnTo>
                  <a:pt x="9871" y="1025"/>
                </a:lnTo>
                <a:lnTo>
                  <a:pt x="9871" y="168"/>
                </a:lnTo>
                <a:cubicBezTo>
                  <a:pt x="9871" y="108"/>
                  <a:pt x="9823" y="49"/>
                  <a:pt x="9764" y="13"/>
                </a:cubicBezTo>
                <a:cubicBezTo>
                  <a:pt x="9744" y="5"/>
                  <a:pt x="9723" y="1"/>
                  <a:pt x="9701" y="1"/>
                </a:cubicBezTo>
                <a:close/>
              </a:path>
            </a:pathLst>
          </a:custGeom>
          <a:solidFill>
            <a:srgbClr val="6159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68" name="Google Shape;12537;p73"/>
          <p:cNvSpPr/>
          <p:nvPr/>
        </p:nvSpPr>
        <p:spPr>
          <a:xfrm>
            <a:off x="10569146" y="2381361"/>
            <a:ext cx="463403" cy="461917"/>
          </a:xfrm>
          <a:custGeom>
            <a:avLst/>
            <a:gdLst/>
            <a:ahLst/>
            <a:cxnLst/>
            <a:rect l="l" t="t" r="r" b="b"/>
            <a:pathLst>
              <a:path w="10919" h="10884" extrusionOk="0">
                <a:moveTo>
                  <a:pt x="9561" y="561"/>
                </a:moveTo>
                <a:lnTo>
                  <a:pt x="9561" y="1203"/>
                </a:lnTo>
                <a:cubicBezTo>
                  <a:pt x="9561" y="1299"/>
                  <a:pt x="9633" y="1370"/>
                  <a:pt x="9728" y="1370"/>
                </a:cubicBezTo>
                <a:lnTo>
                  <a:pt x="10359" y="1370"/>
                </a:lnTo>
                <a:lnTo>
                  <a:pt x="8966" y="2739"/>
                </a:lnTo>
                <a:lnTo>
                  <a:pt x="8394" y="2739"/>
                </a:lnTo>
                <a:lnTo>
                  <a:pt x="9323" y="1811"/>
                </a:lnTo>
                <a:cubicBezTo>
                  <a:pt x="9383" y="1751"/>
                  <a:pt x="9383" y="1644"/>
                  <a:pt x="9323" y="1584"/>
                </a:cubicBezTo>
                <a:cubicBezTo>
                  <a:pt x="9293" y="1555"/>
                  <a:pt x="9252" y="1540"/>
                  <a:pt x="9210" y="1540"/>
                </a:cubicBezTo>
                <a:cubicBezTo>
                  <a:pt x="9168" y="1540"/>
                  <a:pt x="9127" y="1555"/>
                  <a:pt x="9097" y="1584"/>
                </a:cubicBezTo>
                <a:lnTo>
                  <a:pt x="8180" y="2513"/>
                </a:lnTo>
                <a:lnTo>
                  <a:pt x="8180" y="1954"/>
                </a:lnTo>
                <a:lnTo>
                  <a:pt x="9561" y="561"/>
                </a:lnTo>
                <a:close/>
                <a:moveTo>
                  <a:pt x="4441" y="2382"/>
                </a:moveTo>
                <a:cubicBezTo>
                  <a:pt x="5513" y="2382"/>
                  <a:pt x="6489" y="2799"/>
                  <a:pt x="7228" y="3466"/>
                </a:cubicBezTo>
                <a:lnTo>
                  <a:pt x="4334" y="6347"/>
                </a:lnTo>
                <a:cubicBezTo>
                  <a:pt x="4275" y="6406"/>
                  <a:pt x="4275" y="6514"/>
                  <a:pt x="4334" y="6573"/>
                </a:cubicBezTo>
                <a:cubicBezTo>
                  <a:pt x="4370" y="6609"/>
                  <a:pt x="4406" y="6621"/>
                  <a:pt x="4453" y="6621"/>
                </a:cubicBezTo>
                <a:cubicBezTo>
                  <a:pt x="4501" y="6621"/>
                  <a:pt x="4525" y="6609"/>
                  <a:pt x="4572" y="6573"/>
                </a:cubicBezTo>
                <a:lnTo>
                  <a:pt x="5287" y="5859"/>
                </a:lnTo>
                <a:cubicBezTo>
                  <a:pt x="5418" y="6037"/>
                  <a:pt x="5477" y="6252"/>
                  <a:pt x="5477" y="6478"/>
                </a:cubicBezTo>
                <a:cubicBezTo>
                  <a:pt x="5477" y="7038"/>
                  <a:pt x="5013" y="7502"/>
                  <a:pt x="4453" y="7502"/>
                </a:cubicBezTo>
                <a:cubicBezTo>
                  <a:pt x="3894" y="7502"/>
                  <a:pt x="3429" y="7038"/>
                  <a:pt x="3429" y="6478"/>
                </a:cubicBezTo>
                <a:cubicBezTo>
                  <a:pt x="3429" y="5906"/>
                  <a:pt x="3894" y="5442"/>
                  <a:pt x="4453" y="5442"/>
                </a:cubicBezTo>
                <a:cubicBezTo>
                  <a:pt x="4513" y="5442"/>
                  <a:pt x="4584" y="5442"/>
                  <a:pt x="4644" y="5466"/>
                </a:cubicBezTo>
                <a:cubicBezTo>
                  <a:pt x="4652" y="5467"/>
                  <a:pt x="4660" y="5467"/>
                  <a:pt x="4668" y="5467"/>
                </a:cubicBezTo>
                <a:cubicBezTo>
                  <a:pt x="4751" y="5467"/>
                  <a:pt x="4813" y="5410"/>
                  <a:pt x="4834" y="5323"/>
                </a:cubicBezTo>
                <a:cubicBezTo>
                  <a:pt x="4858" y="5240"/>
                  <a:pt x="4799" y="5168"/>
                  <a:pt x="4703" y="5133"/>
                </a:cubicBezTo>
                <a:cubicBezTo>
                  <a:pt x="4620" y="5121"/>
                  <a:pt x="4537" y="5109"/>
                  <a:pt x="4453" y="5109"/>
                </a:cubicBezTo>
                <a:cubicBezTo>
                  <a:pt x="3703" y="5109"/>
                  <a:pt x="3096" y="5716"/>
                  <a:pt x="3096" y="6454"/>
                </a:cubicBezTo>
                <a:cubicBezTo>
                  <a:pt x="3096" y="7204"/>
                  <a:pt x="3703" y="7811"/>
                  <a:pt x="4453" y="7811"/>
                </a:cubicBezTo>
                <a:cubicBezTo>
                  <a:pt x="5192" y="7811"/>
                  <a:pt x="5811" y="7204"/>
                  <a:pt x="5811" y="6454"/>
                </a:cubicBezTo>
                <a:cubicBezTo>
                  <a:pt x="5811" y="6145"/>
                  <a:pt x="5704" y="5859"/>
                  <a:pt x="5525" y="5621"/>
                </a:cubicBezTo>
                <a:lnTo>
                  <a:pt x="6025" y="5121"/>
                </a:lnTo>
                <a:cubicBezTo>
                  <a:pt x="6346" y="5490"/>
                  <a:pt x="6525" y="5966"/>
                  <a:pt x="6525" y="6454"/>
                </a:cubicBezTo>
                <a:cubicBezTo>
                  <a:pt x="6525" y="7585"/>
                  <a:pt x="5596" y="8514"/>
                  <a:pt x="4465" y="8514"/>
                </a:cubicBezTo>
                <a:cubicBezTo>
                  <a:pt x="3334" y="8514"/>
                  <a:pt x="2417" y="7585"/>
                  <a:pt x="2417" y="6454"/>
                </a:cubicBezTo>
                <a:cubicBezTo>
                  <a:pt x="2417" y="5323"/>
                  <a:pt x="3334" y="4406"/>
                  <a:pt x="4465" y="4406"/>
                </a:cubicBezTo>
                <a:cubicBezTo>
                  <a:pt x="4811" y="4406"/>
                  <a:pt x="5156" y="4490"/>
                  <a:pt x="5453" y="4656"/>
                </a:cubicBezTo>
                <a:cubicBezTo>
                  <a:pt x="5476" y="4671"/>
                  <a:pt x="5502" y="4678"/>
                  <a:pt x="5528" y="4678"/>
                </a:cubicBezTo>
                <a:cubicBezTo>
                  <a:pt x="5585" y="4678"/>
                  <a:pt x="5643" y="4646"/>
                  <a:pt x="5668" y="4597"/>
                </a:cubicBezTo>
                <a:cubicBezTo>
                  <a:pt x="5715" y="4525"/>
                  <a:pt x="5692" y="4418"/>
                  <a:pt x="5608" y="4371"/>
                </a:cubicBezTo>
                <a:cubicBezTo>
                  <a:pt x="5275" y="4180"/>
                  <a:pt x="4882" y="4097"/>
                  <a:pt x="4477" y="4097"/>
                </a:cubicBezTo>
                <a:cubicBezTo>
                  <a:pt x="3167" y="4097"/>
                  <a:pt x="2120" y="5168"/>
                  <a:pt x="2120" y="6454"/>
                </a:cubicBezTo>
                <a:cubicBezTo>
                  <a:pt x="2120" y="7764"/>
                  <a:pt x="3191" y="8823"/>
                  <a:pt x="4477" y="8823"/>
                </a:cubicBezTo>
                <a:cubicBezTo>
                  <a:pt x="5787" y="8823"/>
                  <a:pt x="6847" y="7752"/>
                  <a:pt x="6847" y="6454"/>
                </a:cubicBezTo>
                <a:cubicBezTo>
                  <a:pt x="6847" y="5883"/>
                  <a:pt x="6644" y="5323"/>
                  <a:pt x="6263" y="4894"/>
                </a:cubicBezTo>
                <a:lnTo>
                  <a:pt x="6763" y="4406"/>
                </a:lnTo>
                <a:cubicBezTo>
                  <a:pt x="7263" y="4966"/>
                  <a:pt x="7549" y="5704"/>
                  <a:pt x="7549" y="6454"/>
                </a:cubicBezTo>
                <a:cubicBezTo>
                  <a:pt x="7549" y="8157"/>
                  <a:pt x="6168" y="9538"/>
                  <a:pt x="4465" y="9538"/>
                </a:cubicBezTo>
                <a:cubicBezTo>
                  <a:pt x="2775" y="9538"/>
                  <a:pt x="1382" y="8157"/>
                  <a:pt x="1382" y="6454"/>
                </a:cubicBezTo>
                <a:cubicBezTo>
                  <a:pt x="1382" y="4763"/>
                  <a:pt x="2775" y="3382"/>
                  <a:pt x="4465" y="3382"/>
                </a:cubicBezTo>
                <a:cubicBezTo>
                  <a:pt x="5061" y="3382"/>
                  <a:pt x="5632" y="3537"/>
                  <a:pt x="6132" y="3870"/>
                </a:cubicBezTo>
                <a:cubicBezTo>
                  <a:pt x="6157" y="3887"/>
                  <a:pt x="6187" y="3895"/>
                  <a:pt x="6217" y="3895"/>
                </a:cubicBezTo>
                <a:cubicBezTo>
                  <a:pt x="6272" y="3895"/>
                  <a:pt x="6328" y="3869"/>
                  <a:pt x="6358" y="3823"/>
                </a:cubicBezTo>
                <a:cubicBezTo>
                  <a:pt x="6406" y="3751"/>
                  <a:pt x="6382" y="3644"/>
                  <a:pt x="6311" y="3597"/>
                </a:cubicBezTo>
                <a:cubicBezTo>
                  <a:pt x="5763" y="3239"/>
                  <a:pt x="5132" y="3061"/>
                  <a:pt x="4477" y="3061"/>
                </a:cubicBezTo>
                <a:cubicBezTo>
                  <a:pt x="2608" y="3061"/>
                  <a:pt x="1084" y="4585"/>
                  <a:pt x="1084" y="6454"/>
                </a:cubicBezTo>
                <a:cubicBezTo>
                  <a:pt x="1084" y="8335"/>
                  <a:pt x="2608" y="9847"/>
                  <a:pt x="4477" y="9847"/>
                </a:cubicBezTo>
                <a:cubicBezTo>
                  <a:pt x="6358" y="9847"/>
                  <a:pt x="7870" y="8335"/>
                  <a:pt x="7870" y="6454"/>
                </a:cubicBezTo>
                <a:cubicBezTo>
                  <a:pt x="7870" y="5609"/>
                  <a:pt x="7561" y="4811"/>
                  <a:pt x="7001" y="4168"/>
                </a:cubicBezTo>
                <a:lnTo>
                  <a:pt x="7489" y="3680"/>
                </a:lnTo>
                <a:cubicBezTo>
                  <a:pt x="8120" y="4418"/>
                  <a:pt x="8537" y="5394"/>
                  <a:pt x="8537" y="6478"/>
                </a:cubicBezTo>
                <a:cubicBezTo>
                  <a:pt x="8537" y="8740"/>
                  <a:pt x="6692" y="10562"/>
                  <a:pt x="4441" y="10562"/>
                </a:cubicBezTo>
                <a:cubicBezTo>
                  <a:pt x="2191" y="10562"/>
                  <a:pt x="346" y="8716"/>
                  <a:pt x="346" y="6478"/>
                </a:cubicBezTo>
                <a:cubicBezTo>
                  <a:pt x="346" y="4228"/>
                  <a:pt x="2191" y="2382"/>
                  <a:pt x="4441" y="2382"/>
                </a:cubicBezTo>
                <a:close/>
                <a:moveTo>
                  <a:pt x="9701" y="1"/>
                </a:moveTo>
                <a:cubicBezTo>
                  <a:pt x="9659" y="1"/>
                  <a:pt x="9617" y="17"/>
                  <a:pt x="9585" y="49"/>
                </a:cubicBezTo>
                <a:lnTo>
                  <a:pt x="7894" y="1739"/>
                </a:lnTo>
                <a:cubicBezTo>
                  <a:pt x="7859" y="1775"/>
                  <a:pt x="7847" y="1811"/>
                  <a:pt x="7847" y="1858"/>
                </a:cubicBezTo>
                <a:lnTo>
                  <a:pt x="7847" y="2811"/>
                </a:lnTo>
                <a:lnTo>
                  <a:pt x="7430" y="3228"/>
                </a:lnTo>
                <a:cubicBezTo>
                  <a:pt x="6644" y="2501"/>
                  <a:pt x="5584" y="2037"/>
                  <a:pt x="4430" y="2037"/>
                </a:cubicBezTo>
                <a:cubicBezTo>
                  <a:pt x="1989" y="2037"/>
                  <a:pt x="0" y="4013"/>
                  <a:pt x="0" y="6454"/>
                </a:cubicBezTo>
                <a:cubicBezTo>
                  <a:pt x="0" y="8895"/>
                  <a:pt x="1989" y="10883"/>
                  <a:pt x="4430" y="10883"/>
                </a:cubicBezTo>
                <a:cubicBezTo>
                  <a:pt x="6870" y="10883"/>
                  <a:pt x="8847" y="8895"/>
                  <a:pt x="8847" y="6454"/>
                </a:cubicBezTo>
                <a:cubicBezTo>
                  <a:pt x="8847" y="5299"/>
                  <a:pt x="8394" y="4240"/>
                  <a:pt x="7656" y="3454"/>
                </a:cubicBezTo>
                <a:lnTo>
                  <a:pt x="8073" y="3037"/>
                </a:lnTo>
                <a:lnTo>
                  <a:pt x="9025" y="3037"/>
                </a:lnTo>
                <a:cubicBezTo>
                  <a:pt x="9073" y="3037"/>
                  <a:pt x="9109" y="3013"/>
                  <a:pt x="9144" y="2989"/>
                </a:cubicBezTo>
                <a:lnTo>
                  <a:pt x="10835" y="1299"/>
                </a:lnTo>
                <a:cubicBezTo>
                  <a:pt x="10895" y="1251"/>
                  <a:pt x="10918" y="1192"/>
                  <a:pt x="10883" y="1132"/>
                </a:cubicBezTo>
                <a:cubicBezTo>
                  <a:pt x="10859" y="1072"/>
                  <a:pt x="10799" y="1025"/>
                  <a:pt x="10740" y="1025"/>
                </a:cubicBezTo>
                <a:lnTo>
                  <a:pt x="9871" y="1025"/>
                </a:lnTo>
                <a:lnTo>
                  <a:pt x="9871" y="168"/>
                </a:lnTo>
                <a:cubicBezTo>
                  <a:pt x="9871" y="108"/>
                  <a:pt x="9823" y="49"/>
                  <a:pt x="9764" y="13"/>
                </a:cubicBezTo>
                <a:cubicBezTo>
                  <a:pt x="9744" y="5"/>
                  <a:pt x="9723" y="1"/>
                  <a:pt x="9701" y="1"/>
                </a:cubicBezTo>
                <a:close/>
              </a:path>
            </a:pathLst>
          </a:custGeom>
          <a:solidFill>
            <a:srgbClr val="6159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69" name="Google Shape;12537;p73"/>
          <p:cNvSpPr/>
          <p:nvPr/>
        </p:nvSpPr>
        <p:spPr>
          <a:xfrm>
            <a:off x="10525472" y="4167181"/>
            <a:ext cx="463403" cy="461917"/>
          </a:xfrm>
          <a:custGeom>
            <a:avLst/>
            <a:gdLst/>
            <a:ahLst/>
            <a:cxnLst/>
            <a:rect l="l" t="t" r="r" b="b"/>
            <a:pathLst>
              <a:path w="10919" h="10884" extrusionOk="0">
                <a:moveTo>
                  <a:pt x="9561" y="561"/>
                </a:moveTo>
                <a:lnTo>
                  <a:pt x="9561" y="1203"/>
                </a:lnTo>
                <a:cubicBezTo>
                  <a:pt x="9561" y="1299"/>
                  <a:pt x="9633" y="1370"/>
                  <a:pt x="9728" y="1370"/>
                </a:cubicBezTo>
                <a:lnTo>
                  <a:pt x="10359" y="1370"/>
                </a:lnTo>
                <a:lnTo>
                  <a:pt x="8966" y="2739"/>
                </a:lnTo>
                <a:lnTo>
                  <a:pt x="8394" y="2739"/>
                </a:lnTo>
                <a:lnTo>
                  <a:pt x="9323" y="1811"/>
                </a:lnTo>
                <a:cubicBezTo>
                  <a:pt x="9383" y="1751"/>
                  <a:pt x="9383" y="1644"/>
                  <a:pt x="9323" y="1584"/>
                </a:cubicBezTo>
                <a:cubicBezTo>
                  <a:pt x="9293" y="1555"/>
                  <a:pt x="9252" y="1540"/>
                  <a:pt x="9210" y="1540"/>
                </a:cubicBezTo>
                <a:cubicBezTo>
                  <a:pt x="9168" y="1540"/>
                  <a:pt x="9127" y="1555"/>
                  <a:pt x="9097" y="1584"/>
                </a:cubicBezTo>
                <a:lnTo>
                  <a:pt x="8180" y="2513"/>
                </a:lnTo>
                <a:lnTo>
                  <a:pt x="8180" y="1954"/>
                </a:lnTo>
                <a:lnTo>
                  <a:pt x="9561" y="561"/>
                </a:lnTo>
                <a:close/>
                <a:moveTo>
                  <a:pt x="4441" y="2382"/>
                </a:moveTo>
                <a:cubicBezTo>
                  <a:pt x="5513" y="2382"/>
                  <a:pt x="6489" y="2799"/>
                  <a:pt x="7228" y="3466"/>
                </a:cubicBezTo>
                <a:lnTo>
                  <a:pt x="4334" y="6347"/>
                </a:lnTo>
                <a:cubicBezTo>
                  <a:pt x="4275" y="6406"/>
                  <a:pt x="4275" y="6514"/>
                  <a:pt x="4334" y="6573"/>
                </a:cubicBezTo>
                <a:cubicBezTo>
                  <a:pt x="4370" y="6609"/>
                  <a:pt x="4406" y="6621"/>
                  <a:pt x="4453" y="6621"/>
                </a:cubicBezTo>
                <a:cubicBezTo>
                  <a:pt x="4501" y="6621"/>
                  <a:pt x="4525" y="6609"/>
                  <a:pt x="4572" y="6573"/>
                </a:cubicBezTo>
                <a:lnTo>
                  <a:pt x="5287" y="5859"/>
                </a:lnTo>
                <a:cubicBezTo>
                  <a:pt x="5418" y="6037"/>
                  <a:pt x="5477" y="6252"/>
                  <a:pt x="5477" y="6478"/>
                </a:cubicBezTo>
                <a:cubicBezTo>
                  <a:pt x="5477" y="7038"/>
                  <a:pt x="5013" y="7502"/>
                  <a:pt x="4453" y="7502"/>
                </a:cubicBezTo>
                <a:cubicBezTo>
                  <a:pt x="3894" y="7502"/>
                  <a:pt x="3429" y="7038"/>
                  <a:pt x="3429" y="6478"/>
                </a:cubicBezTo>
                <a:cubicBezTo>
                  <a:pt x="3429" y="5906"/>
                  <a:pt x="3894" y="5442"/>
                  <a:pt x="4453" y="5442"/>
                </a:cubicBezTo>
                <a:cubicBezTo>
                  <a:pt x="4513" y="5442"/>
                  <a:pt x="4584" y="5442"/>
                  <a:pt x="4644" y="5466"/>
                </a:cubicBezTo>
                <a:cubicBezTo>
                  <a:pt x="4652" y="5467"/>
                  <a:pt x="4660" y="5467"/>
                  <a:pt x="4668" y="5467"/>
                </a:cubicBezTo>
                <a:cubicBezTo>
                  <a:pt x="4751" y="5467"/>
                  <a:pt x="4813" y="5410"/>
                  <a:pt x="4834" y="5323"/>
                </a:cubicBezTo>
                <a:cubicBezTo>
                  <a:pt x="4858" y="5240"/>
                  <a:pt x="4799" y="5168"/>
                  <a:pt x="4703" y="5133"/>
                </a:cubicBezTo>
                <a:cubicBezTo>
                  <a:pt x="4620" y="5121"/>
                  <a:pt x="4537" y="5109"/>
                  <a:pt x="4453" y="5109"/>
                </a:cubicBezTo>
                <a:cubicBezTo>
                  <a:pt x="3703" y="5109"/>
                  <a:pt x="3096" y="5716"/>
                  <a:pt x="3096" y="6454"/>
                </a:cubicBezTo>
                <a:cubicBezTo>
                  <a:pt x="3096" y="7204"/>
                  <a:pt x="3703" y="7811"/>
                  <a:pt x="4453" y="7811"/>
                </a:cubicBezTo>
                <a:cubicBezTo>
                  <a:pt x="5192" y="7811"/>
                  <a:pt x="5811" y="7204"/>
                  <a:pt x="5811" y="6454"/>
                </a:cubicBezTo>
                <a:cubicBezTo>
                  <a:pt x="5811" y="6145"/>
                  <a:pt x="5704" y="5859"/>
                  <a:pt x="5525" y="5621"/>
                </a:cubicBezTo>
                <a:lnTo>
                  <a:pt x="6025" y="5121"/>
                </a:lnTo>
                <a:cubicBezTo>
                  <a:pt x="6346" y="5490"/>
                  <a:pt x="6525" y="5966"/>
                  <a:pt x="6525" y="6454"/>
                </a:cubicBezTo>
                <a:cubicBezTo>
                  <a:pt x="6525" y="7585"/>
                  <a:pt x="5596" y="8514"/>
                  <a:pt x="4465" y="8514"/>
                </a:cubicBezTo>
                <a:cubicBezTo>
                  <a:pt x="3334" y="8514"/>
                  <a:pt x="2417" y="7585"/>
                  <a:pt x="2417" y="6454"/>
                </a:cubicBezTo>
                <a:cubicBezTo>
                  <a:pt x="2417" y="5323"/>
                  <a:pt x="3334" y="4406"/>
                  <a:pt x="4465" y="4406"/>
                </a:cubicBezTo>
                <a:cubicBezTo>
                  <a:pt x="4811" y="4406"/>
                  <a:pt x="5156" y="4490"/>
                  <a:pt x="5453" y="4656"/>
                </a:cubicBezTo>
                <a:cubicBezTo>
                  <a:pt x="5476" y="4671"/>
                  <a:pt x="5502" y="4678"/>
                  <a:pt x="5528" y="4678"/>
                </a:cubicBezTo>
                <a:cubicBezTo>
                  <a:pt x="5585" y="4678"/>
                  <a:pt x="5643" y="4646"/>
                  <a:pt x="5668" y="4597"/>
                </a:cubicBezTo>
                <a:cubicBezTo>
                  <a:pt x="5715" y="4525"/>
                  <a:pt x="5692" y="4418"/>
                  <a:pt x="5608" y="4371"/>
                </a:cubicBezTo>
                <a:cubicBezTo>
                  <a:pt x="5275" y="4180"/>
                  <a:pt x="4882" y="4097"/>
                  <a:pt x="4477" y="4097"/>
                </a:cubicBezTo>
                <a:cubicBezTo>
                  <a:pt x="3167" y="4097"/>
                  <a:pt x="2120" y="5168"/>
                  <a:pt x="2120" y="6454"/>
                </a:cubicBezTo>
                <a:cubicBezTo>
                  <a:pt x="2120" y="7764"/>
                  <a:pt x="3191" y="8823"/>
                  <a:pt x="4477" y="8823"/>
                </a:cubicBezTo>
                <a:cubicBezTo>
                  <a:pt x="5787" y="8823"/>
                  <a:pt x="6847" y="7752"/>
                  <a:pt x="6847" y="6454"/>
                </a:cubicBezTo>
                <a:cubicBezTo>
                  <a:pt x="6847" y="5883"/>
                  <a:pt x="6644" y="5323"/>
                  <a:pt x="6263" y="4894"/>
                </a:cubicBezTo>
                <a:lnTo>
                  <a:pt x="6763" y="4406"/>
                </a:lnTo>
                <a:cubicBezTo>
                  <a:pt x="7263" y="4966"/>
                  <a:pt x="7549" y="5704"/>
                  <a:pt x="7549" y="6454"/>
                </a:cubicBezTo>
                <a:cubicBezTo>
                  <a:pt x="7549" y="8157"/>
                  <a:pt x="6168" y="9538"/>
                  <a:pt x="4465" y="9538"/>
                </a:cubicBezTo>
                <a:cubicBezTo>
                  <a:pt x="2775" y="9538"/>
                  <a:pt x="1382" y="8157"/>
                  <a:pt x="1382" y="6454"/>
                </a:cubicBezTo>
                <a:cubicBezTo>
                  <a:pt x="1382" y="4763"/>
                  <a:pt x="2775" y="3382"/>
                  <a:pt x="4465" y="3382"/>
                </a:cubicBezTo>
                <a:cubicBezTo>
                  <a:pt x="5061" y="3382"/>
                  <a:pt x="5632" y="3537"/>
                  <a:pt x="6132" y="3870"/>
                </a:cubicBezTo>
                <a:cubicBezTo>
                  <a:pt x="6157" y="3887"/>
                  <a:pt x="6187" y="3895"/>
                  <a:pt x="6217" y="3895"/>
                </a:cubicBezTo>
                <a:cubicBezTo>
                  <a:pt x="6272" y="3895"/>
                  <a:pt x="6328" y="3869"/>
                  <a:pt x="6358" y="3823"/>
                </a:cubicBezTo>
                <a:cubicBezTo>
                  <a:pt x="6406" y="3751"/>
                  <a:pt x="6382" y="3644"/>
                  <a:pt x="6311" y="3597"/>
                </a:cubicBezTo>
                <a:cubicBezTo>
                  <a:pt x="5763" y="3239"/>
                  <a:pt x="5132" y="3061"/>
                  <a:pt x="4477" y="3061"/>
                </a:cubicBezTo>
                <a:cubicBezTo>
                  <a:pt x="2608" y="3061"/>
                  <a:pt x="1084" y="4585"/>
                  <a:pt x="1084" y="6454"/>
                </a:cubicBezTo>
                <a:cubicBezTo>
                  <a:pt x="1084" y="8335"/>
                  <a:pt x="2608" y="9847"/>
                  <a:pt x="4477" y="9847"/>
                </a:cubicBezTo>
                <a:cubicBezTo>
                  <a:pt x="6358" y="9847"/>
                  <a:pt x="7870" y="8335"/>
                  <a:pt x="7870" y="6454"/>
                </a:cubicBezTo>
                <a:cubicBezTo>
                  <a:pt x="7870" y="5609"/>
                  <a:pt x="7561" y="4811"/>
                  <a:pt x="7001" y="4168"/>
                </a:cubicBezTo>
                <a:lnTo>
                  <a:pt x="7489" y="3680"/>
                </a:lnTo>
                <a:cubicBezTo>
                  <a:pt x="8120" y="4418"/>
                  <a:pt x="8537" y="5394"/>
                  <a:pt x="8537" y="6478"/>
                </a:cubicBezTo>
                <a:cubicBezTo>
                  <a:pt x="8537" y="8740"/>
                  <a:pt x="6692" y="10562"/>
                  <a:pt x="4441" y="10562"/>
                </a:cubicBezTo>
                <a:cubicBezTo>
                  <a:pt x="2191" y="10562"/>
                  <a:pt x="346" y="8716"/>
                  <a:pt x="346" y="6478"/>
                </a:cubicBezTo>
                <a:cubicBezTo>
                  <a:pt x="346" y="4228"/>
                  <a:pt x="2191" y="2382"/>
                  <a:pt x="4441" y="2382"/>
                </a:cubicBezTo>
                <a:close/>
                <a:moveTo>
                  <a:pt x="9701" y="1"/>
                </a:moveTo>
                <a:cubicBezTo>
                  <a:pt x="9659" y="1"/>
                  <a:pt x="9617" y="17"/>
                  <a:pt x="9585" y="49"/>
                </a:cubicBezTo>
                <a:lnTo>
                  <a:pt x="7894" y="1739"/>
                </a:lnTo>
                <a:cubicBezTo>
                  <a:pt x="7859" y="1775"/>
                  <a:pt x="7847" y="1811"/>
                  <a:pt x="7847" y="1858"/>
                </a:cubicBezTo>
                <a:lnTo>
                  <a:pt x="7847" y="2811"/>
                </a:lnTo>
                <a:lnTo>
                  <a:pt x="7430" y="3228"/>
                </a:lnTo>
                <a:cubicBezTo>
                  <a:pt x="6644" y="2501"/>
                  <a:pt x="5584" y="2037"/>
                  <a:pt x="4430" y="2037"/>
                </a:cubicBezTo>
                <a:cubicBezTo>
                  <a:pt x="1989" y="2037"/>
                  <a:pt x="0" y="4013"/>
                  <a:pt x="0" y="6454"/>
                </a:cubicBezTo>
                <a:cubicBezTo>
                  <a:pt x="0" y="8895"/>
                  <a:pt x="1989" y="10883"/>
                  <a:pt x="4430" y="10883"/>
                </a:cubicBezTo>
                <a:cubicBezTo>
                  <a:pt x="6870" y="10883"/>
                  <a:pt x="8847" y="8895"/>
                  <a:pt x="8847" y="6454"/>
                </a:cubicBezTo>
                <a:cubicBezTo>
                  <a:pt x="8847" y="5299"/>
                  <a:pt x="8394" y="4240"/>
                  <a:pt x="7656" y="3454"/>
                </a:cubicBezTo>
                <a:lnTo>
                  <a:pt x="8073" y="3037"/>
                </a:lnTo>
                <a:lnTo>
                  <a:pt x="9025" y="3037"/>
                </a:lnTo>
                <a:cubicBezTo>
                  <a:pt x="9073" y="3037"/>
                  <a:pt x="9109" y="3013"/>
                  <a:pt x="9144" y="2989"/>
                </a:cubicBezTo>
                <a:lnTo>
                  <a:pt x="10835" y="1299"/>
                </a:lnTo>
                <a:cubicBezTo>
                  <a:pt x="10895" y="1251"/>
                  <a:pt x="10918" y="1192"/>
                  <a:pt x="10883" y="1132"/>
                </a:cubicBezTo>
                <a:cubicBezTo>
                  <a:pt x="10859" y="1072"/>
                  <a:pt x="10799" y="1025"/>
                  <a:pt x="10740" y="1025"/>
                </a:cubicBezTo>
                <a:lnTo>
                  <a:pt x="9871" y="1025"/>
                </a:lnTo>
                <a:lnTo>
                  <a:pt x="9871" y="168"/>
                </a:lnTo>
                <a:cubicBezTo>
                  <a:pt x="9871" y="108"/>
                  <a:pt x="9823" y="49"/>
                  <a:pt x="9764" y="13"/>
                </a:cubicBezTo>
                <a:cubicBezTo>
                  <a:pt x="9744" y="5"/>
                  <a:pt x="9723" y="1"/>
                  <a:pt x="9701" y="1"/>
                </a:cubicBezTo>
                <a:close/>
              </a:path>
            </a:pathLst>
          </a:custGeom>
          <a:solidFill>
            <a:srgbClr val="6159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0" name="Google Shape;12537;p73"/>
          <p:cNvSpPr/>
          <p:nvPr/>
        </p:nvSpPr>
        <p:spPr>
          <a:xfrm>
            <a:off x="10525472" y="4728879"/>
            <a:ext cx="463403" cy="461917"/>
          </a:xfrm>
          <a:custGeom>
            <a:avLst/>
            <a:gdLst/>
            <a:ahLst/>
            <a:cxnLst/>
            <a:rect l="l" t="t" r="r" b="b"/>
            <a:pathLst>
              <a:path w="10919" h="10884" extrusionOk="0">
                <a:moveTo>
                  <a:pt x="9561" y="561"/>
                </a:moveTo>
                <a:lnTo>
                  <a:pt x="9561" y="1203"/>
                </a:lnTo>
                <a:cubicBezTo>
                  <a:pt x="9561" y="1299"/>
                  <a:pt x="9633" y="1370"/>
                  <a:pt x="9728" y="1370"/>
                </a:cubicBezTo>
                <a:lnTo>
                  <a:pt x="10359" y="1370"/>
                </a:lnTo>
                <a:lnTo>
                  <a:pt x="8966" y="2739"/>
                </a:lnTo>
                <a:lnTo>
                  <a:pt x="8394" y="2739"/>
                </a:lnTo>
                <a:lnTo>
                  <a:pt x="9323" y="1811"/>
                </a:lnTo>
                <a:cubicBezTo>
                  <a:pt x="9383" y="1751"/>
                  <a:pt x="9383" y="1644"/>
                  <a:pt x="9323" y="1584"/>
                </a:cubicBezTo>
                <a:cubicBezTo>
                  <a:pt x="9293" y="1555"/>
                  <a:pt x="9252" y="1540"/>
                  <a:pt x="9210" y="1540"/>
                </a:cubicBezTo>
                <a:cubicBezTo>
                  <a:pt x="9168" y="1540"/>
                  <a:pt x="9127" y="1555"/>
                  <a:pt x="9097" y="1584"/>
                </a:cubicBezTo>
                <a:lnTo>
                  <a:pt x="8180" y="2513"/>
                </a:lnTo>
                <a:lnTo>
                  <a:pt x="8180" y="1954"/>
                </a:lnTo>
                <a:lnTo>
                  <a:pt x="9561" y="561"/>
                </a:lnTo>
                <a:close/>
                <a:moveTo>
                  <a:pt x="4441" y="2382"/>
                </a:moveTo>
                <a:cubicBezTo>
                  <a:pt x="5513" y="2382"/>
                  <a:pt x="6489" y="2799"/>
                  <a:pt x="7228" y="3466"/>
                </a:cubicBezTo>
                <a:lnTo>
                  <a:pt x="4334" y="6347"/>
                </a:lnTo>
                <a:cubicBezTo>
                  <a:pt x="4275" y="6406"/>
                  <a:pt x="4275" y="6514"/>
                  <a:pt x="4334" y="6573"/>
                </a:cubicBezTo>
                <a:cubicBezTo>
                  <a:pt x="4370" y="6609"/>
                  <a:pt x="4406" y="6621"/>
                  <a:pt x="4453" y="6621"/>
                </a:cubicBezTo>
                <a:cubicBezTo>
                  <a:pt x="4501" y="6621"/>
                  <a:pt x="4525" y="6609"/>
                  <a:pt x="4572" y="6573"/>
                </a:cubicBezTo>
                <a:lnTo>
                  <a:pt x="5287" y="5859"/>
                </a:lnTo>
                <a:cubicBezTo>
                  <a:pt x="5418" y="6037"/>
                  <a:pt x="5477" y="6252"/>
                  <a:pt x="5477" y="6478"/>
                </a:cubicBezTo>
                <a:cubicBezTo>
                  <a:pt x="5477" y="7038"/>
                  <a:pt x="5013" y="7502"/>
                  <a:pt x="4453" y="7502"/>
                </a:cubicBezTo>
                <a:cubicBezTo>
                  <a:pt x="3894" y="7502"/>
                  <a:pt x="3429" y="7038"/>
                  <a:pt x="3429" y="6478"/>
                </a:cubicBezTo>
                <a:cubicBezTo>
                  <a:pt x="3429" y="5906"/>
                  <a:pt x="3894" y="5442"/>
                  <a:pt x="4453" y="5442"/>
                </a:cubicBezTo>
                <a:cubicBezTo>
                  <a:pt x="4513" y="5442"/>
                  <a:pt x="4584" y="5442"/>
                  <a:pt x="4644" y="5466"/>
                </a:cubicBezTo>
                <a:cubicBezTo>
                  <a:pt x="4652" y="5467"/>
                  <a:pt x="4660" y="5467"/>
                  <a:pt x="4668" y="5467"/>
                </a:cubicBezTo>
                <a:cubicBezTo>
                  <a:pt x="4751" y="5467"/>
                  <a:pt x="4813" y="5410"/>
                  <a:pt x="4834" y="5323"/>
                </a:cubicBezTo>
                <a:cubicBezTo>
                  <a:pt x="4858" y="5240"/>
                  <a:pt x="4799" y="5168"/>
                  <a:pt x="4703" y="5133"/>
                </a:cubicBezTo>
                <a:cubicBezTo>
                  <a:pt x="4620" y="5121"/>
                  <a:pt x="4537" y="5109"/>
                  <a:pt x="4453" y="5109"/>
                </a:cubicBezTo>
                <a:cubicBezTo>
                  <a:pt x="3703" y="5109"/>
                  <a:pt x="3096" y="5716"/>
                  <a:pt x="3096" y="6454"/>
                </a:cubicBezTo>
                <a:cubicBezTo>
                  <a:pt x="3096" y="7204"/>
                  <a:pt x="3703" y="7811"/>
                  <a:pt x="4453" y="7811"/>
                </a:cubicBezTo>
                <a:cubicBezTo>
                  <a:pt x="5192" y="7811"/>
                  <a:pt x="5811" y="7204"/>
                  <a:pt x="5811" y="6454"/>
                </a:cubicBezTo>
                <a:cubicBezTo>
                  <a:pt x="5811" y="6145"/>
                  <a:pt x="5704" y="5859"/>
                  <a:pt x="5525" y="5621"/>
                </a:cubicBezTo>
                <a:lnTo>
                  <a:pt x="6025" y="5121"/>
                </a:lnTo>
                <a:cubicBezTo>
                  <a:pt x="6346" y="5490"/>
                  <a:pt x="6525" y="5966"/>
                  <a:pt x="6525" y="6454"/>
                </a:cubicBezTo>
                <a:cubicBezTo>
                  <a:pt x="6525" y="7585"/>
                  <a:pt x="5596" y="8514"/>
                  <a:pt x="4465" y="8514"/>
                </a:cubicBezTo>
                <a:cubicBezTo>
                  <a:pt x="3334" y="8514"/>
                  <a:pt x="2417" y="7585"/>
                  <a:pt x="2417" y="6454"/>
                </a:cubicBezTo>
                <a:cubicBezTo>
                  <a:pt x="2417" y="5323"/>
                  <a:pt x="3334" y="4406"/>
                  <a:pt x="4465" y="4406"/>
                </a:cubicBezTo>
                <a:cubicBezTo>
                  <a:pt x="4811" y="4406"/>
                  <a:pt x="5156" y="4490"/>
                  <a:pt x="5453" y="4656"/>
                </a:cubicBezTo>
                <a:cubicBezTo>
                  <a:pt x="5476" y="4671"/>
                  <a:pt x="5502" y="4678"/>
                  <a:pt x="5528" y="4678"/>
                </a:cubicBezTo>
                <a:cubicBezTo>
                  <a:pt x="5585" y="4678"/>
                  <a:pt x="5643" y="4646"/>
                  <a:pt x="5668" y="4597"/>
                </a:cubicBezTo>
                <a:cubicBezTo>
                  <a:pt x="5715" y="4525"/>
                  <a:pt x="5692" y="4418"/>
                  <a:pt x="5608" y="4371"/>
                </a:cubicBezTo>
                <a:cubicBezTo>
                  <a:pt x="5275" y="4180"/>
                  <a:pt x="4882" y="4097"/>
                  <a:pt x="4477" y="4097"/>
                </a:cubicBezTo>
                <a:cubicBezTo>
                  <a:pt x="3167" y="4097"/>
                  <a:pt x="2120" y="5168"/>
                  <a:pt x="2120" y="6454"/>
                </a:cubicBezTo>
                <a:cubicBezTo>
                  <a:pt x="2120" y="7764"/>
                  <a:pt x="3191" y="8823"/>
                  <a:pt x="4477" y="8823"/>
                </a:cubicBezTo>
                <a:cubicBezTo>
                  <a:pt x="5787" y="8823"/>
                  <a:pt x="6847" y="7752"/>
                  <a:pt x="6847" y="6454"/>
                </a:cubicBezTo>
                <a:cubicBezTo>
                  <a:pt x="6847" y="5883"/>
                  <a:pt x="6644" y="5323"/>
                  <a:pt x="6263" y="4894"/>
                </a:cubicBezTo>
                <a:lnTo>
                  <a:pt x="6763" y="4406"/>
                </a:lnTo>
                <a:cubicBezTo>
                  <a:pt x="7263" y="4966"/>
                  <a:pt x="7549" y="5704"/>
                  <a:pt x="7549" y="6454"/>
                </a:cubicBezTo>
                <a:cubicBezTo>
                  <a:pt x="7549" y="8157"/>
                  <a:pt x="6168" y="9538"/>
                  <a:pt x="4465" y="9538"/>
                </a:cubicBezTo>
                <a:cubicBezTo>
                  <a:pt x="2775" y="9538"/>
                  <a:pt x="1382" y="8157"/>
                  <a:pt x="1382" y="6454"/>
                </a:cubicBezTo>
                <a:cubicBezTo>
                  <a:pt x="1382" y="4763"/>
                  <a:pt x="2775" y="3382"/>
                  <a:pt x="4465" y="3382"/>
                </a:cubicBezTo>
                <a:cubicBezTo>
                  <a:pt x="5061" y="3382"/>
                  <a:pt x="5632" y="3537"/>
                  <a:pt x="6132" y="3870"/>
                </a:cubicBezTo>
                <a:cubicBezTo>
                  <a:pt x="6157" y="3887"/>
                  <a:pt x="6187" y="3895"/>
                  <a:pt x="6217" y="3895"/>
                </a:cubicBezTo>
                <a:cubicBezTo>
                  <a:pt x="6272" y="3895"/>
                  <a:pt x="6328" y="3869"/>
                  <a:pt x="6358" y="3823"/>
                </a:cubicBezTo>
                <a:cubicBezTo>
                  <a:pt x="6406" y="3751"/>
                  <a:pt x="6382" y="3644"/>
                  <a:pt x="6311" y="3597"/>
                </a:cubicBezTo>
                <a:cubicBezTo>
                  <a:pt x="5763" y="3239"/>
                  <a:pt x="5132" y="3061"/>
                  <a:pt x="4477" y="3061"/>
                </a:cubicBezTo>
                <a:cubicBezTo>
                  <a:pt x="2608" y="3061"/>
                  <a:pt x="1084" y="4585"/>
                  <a:pt x="1084" y="6454"/>
                </a:cubicBezTo>
                <a:cubicBezTo>
                  <a:pt x="1084" y="8335"/>
                  <a:pt x="2608" y="9847"/>
                  <a:pt x="4477" y="9847"/>
                </a:cubicBezTo>
                <a:cubicBezTo>
                  <a:pt x="6358" y="9847"/>
                  <a:pt x="7870" y="8335"/>
                  <a:pt x="7870" y="6454"/>
                </a:cubicBezTo>
                <a:cubicBezTo>
                  <a:pt x="7870" y="5609"/>
                  <a:pt x="7561" y="4811"/>
                  <a:pt x="7001" y="4168"/>
                </a:cubicBezTo>
                <a:lnTo>
                  <a:pt x="7489" y="3680"/>
                </a:lnTo>
                <a:cubicBezTo>
                  <a:pt x="8120" y="4418"/>
                  <a:pt x="8537" y="5394"/>
                  <a:pt x="8537" y="6478"/>
                </a:cubicBezTo>
                <a:cubicBezTo>
                  <a:pt x="8537" y="8740"/>
                  <a:pt x="6692" y="10562"/>
                  <a:pt x="4441" y="10562"/>
                </a:cubicBezTo>
                <a:cubicBezTo>
                  <a:pt x="2191" y="10562"/>
                  <a:pt x="346" y="8716"/>
                  <a:pt x="346" y="6478"/>
                </a:cubicBezTo>
                <a:cubicBezTo>
                  <a:pt x="346" y="4228"/>
                  <a:pt x="2191" y="2382"/>
                  <a:pt x="4441" y="2382"/>
                </a:cubicBezTo>
                <a:close/>
                <a:moveTo>
                  <a:pt x="9701" y="1"/>
                </a:moveTo>
                <a:cubicBezTo>
                  <a:pt x="9659" y="1"/>
                  <a:pt x="9617" y="17"/>
                  <a:pt x="9585" y="49"/>
                </a:cubicBezTo>
                <a:lnTo>
                  <a:pt x="7894" y="1739"/>
                </a:lnTo>
                <a:cubicBezTo>
                  <a:pt x="7859" y="1775"/>
                  <a:pt x="7847" y="1811"/>
                  <a:pt x="7847" y="1858"/>
                </a:cubicBezTo>
                <a:lnTo>
                  <a:pt x="7847" y="2811"/>
                </a:lnTo>
                <a:lnTo>
                  <a:pt x="7430" y="3228"/>
                </a:lnTo>
                <a:cubicBezTo>
                  <a:pt x="6644" y="2501"/>
                  <a:pt x="5584" y="2037"/>
                  <a:pt x="4430" y="2037"/>
                </a:cubicBezTo>
                <a:cubicBezTo>
                  <a:pt x="1989" y="2037"/>
                  <a:pt x="0" y="4013"/>
                  <a:pt x="0" y="6454"/>
                </a:cubicBezTo>
                <a:cubicBezTo>
                  <a:pt x="0" y="8895"/>
                  <a:pt x="1989" y="10883"/>
                  <a:pt x="4430" y="10883"/>
                </a:cubicBezTo>
                <a:cubicBezTo>
                  <a:pt x="6870" y="10883"/>
                  <a:pt x="8847" y="8895"/>
                  <a:pt x="8847" y="6454"/>
                </a:cubicBezTo>
                <a:cubicBezTo>
                  <a:pt x="8847" y="5299"/>
                  <a:pt x="8394" y="4240"/>
                  <a:pt x="7656" y="3454"/>
                </a:cubicBezTo>
                <a:lnTo>
                  <a:pt x="8073" y="3037"/>
                </a:lnTo>
                <a:lnTo>
                  <a:pt x="9025" y="3037"/>
                </a:lnTo>
                <a:cubicBezTo>
                  <a:pt x="9073" y="3037"/>
                  <a:pt x="9109" y="3013"/>
                  <a:pt x="9144" y="2989"/>
                </a:cubicBezTo>
                <a:lnTo>
                  <a:pt x="10835" y="1299"/>
                </a:lnTo>
                <a:cubicBezTo>
                  <a:pt x="10895" y="1251"/>
                  <a:pt x="10918" y="1192"/>
                  <a:pt x="10883" y="1132"/>
                </a:cubicBezTo>
                <a:cubicBezTo>
                  <a:pt x="10859" y="1072"/>
                  <a:pt x="10799" y="1025"/>
                  <a:pt x="10740" y="1025"/>
                </a:cubicBezTo>
                <a:lnTo>
                  <a:pt x="9871" y="1025"/>
                </a:lnTo>
                <a:lnTo>
                  <a:pt x="9871" y="168"/>
                </a:lnTo>
                <a:cubicBezTo>
                  <a:pt x="9871" y="108"/>
                  <a:pt x="9823" y="49"/>
                  <a:pt x="9764" y="13"/>
                </a:cubicBezTo>
                <a:cubicBezTo>
                  <a:pt x="9744" y="5"/>
                  <a:pt x="9723" y="1"/>
                  <a:pt x="9701" y="1"/>
                </a:cubicBezTo>
                <a:close/>
              </a:path>
            </a:pathLst>
          </a:custGeom>
          <a:solidFill>
            <a:srgbClr val="6159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grpSp>
        <p:nvGrpSpPr>
          <p:cNvPr id="9" name="קבוצה 8"/>
          <p:cNvGrpSpPr/>
          <p:nvPr/>
        </p:nvGrpSpPr>
        <p:grpSpPr>
          <a:xfrm>
            <a:off x="5386" y="454012"/>
            <a:ext cx="12181227" cy="1168194"/>
            <a:chOff x="5386" y="454012"/>
            <a:chExt cx="12181227" cy="1168194"/>
          </a:xfrm>
        </p:grpSpPr>
        <p:sp>
          <p:nvSpPr>
            <p:cNvPr id="6" name="מלבן 5"/>
            <p:cNvSpPr/>
            <p:nvPr/>
          </p:nvSpPr>
          <p:spPr>
            <a:xfrm>
              <a:off x="5386" y="454012"/>
              <a:ext cx="1218122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e-IL" sz="4000" b="1" dirty="0">
                  <a:solidFill>
                    <a:srgbClr val="302A75"/>
                  </a:solidFill>
                </a:rPr>
                <a:t>מטרת ההדרכה</a:t>
              </a:r>
              <a:endParaRPr lang="he-IL" sz="3600" dirty="0">
                <a:solidFill>
                  <a:srgbClr val="302A75"/>
                </a:solidFill>
              </a:endParaRPr>
            </a:p>
          </p:txBody>
        </p:sp>
        <p:sp>
          <p:nvSpPr>
            <p:cNvPr id="8" name="מלבן 7"/>
            <p:cNvSpPr/>
            <p:nvPr/>
          </p:nvSpPr>
          <p:spPr>
            <a:xfrm>
              <a:off x="2633316" y="1160541"/>
              <a:ext cx="68723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e-IL" sz="2400" b="1" dirty="0"/>
                <a:t>היכרות עם היערכות ופעילות המוסד בעת התפרצות פנדמיה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432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7" grpId="0" animBg="1"/>
      <p:bldP spid="68" grpId="0" animBg="1"/>
      <p:bldP spid="69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12"/>
          <p:cNvSpPr/>
          <p:nvPr/>
        </p:nvSpPr>
        <p:spPr>
          <a:xfrm>
            <a:off x="5386" y="454012"/>
            <a:ext cx="12181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302A75"/>
                </a:solidFill>
              </a:rPr>
              <a:t>מהי פנדמיה (מגיפה)?</a:t>
            </a:r>
            <a:endParaRPr lang="he-IL" sz="3600" dirty="0">
              <a:solidFill>
                <a:srgbClr val="302A75"/>
              </a:solidFill>
            </a:endParaRPr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85A3-384D-48BE-A933-31D70DEFD462}" type="slidenum">
              <a:rPr lang="he-IL" smtClean="0"/>
              <a:t>9</a:t>
            </a:fld>
            <a:endParaRPr lang="he-IL"/>
          </a:p>
        </p:txBody>
      </p:sp>
      <p:grpSp>
        <p:nvGrpSpPr>
          <p:cNvPr id="2" name="קבוצה 1"/>
          <p:cNvGrpSpPr/>
          <p:nvPr/>
        </p:nvGrpSpPr>
        <p:grpSpPr>
          <a:xfrm>
            <a:off x="700391" y="2245978"/>
            <a:ext cx="10762426" cy="1113075"/>
            <a:chOff x="700391" y="2148873"/>
            <a:chExt cx="10762426" cy="1113075"/>
          </a:xfrm>
        </p:grpSpPr>
        <p:sp>
          <p:nvSpPr>
            <p:cNvPr id="40" name="מלבן 39"/>
            <p:cNvSpPr/>
            <p:nvPr/>
          </p:nvSpPr>
          <p:spPr>
            <a:xfrm>
              <a:off x="700391" y="2153952"/>
              <a:ext cx="10075659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he-IL" sz="2200" dirty="0">
                  <a:latin typeface="Heebo" panose="00000500000000000000" pitchFamily="2" charset="-79"/>
                </a:rPr>
                <a:t>היום כולם חוששים מהתפשטות פנדמיה של קורונה </a:t>
              </a:r>
              <a:r>
                <a:rPr lang="he-IL" sz="2200" dirty="0" smtClean="0">
                  <a:latin typeface="Heebo" panose="00000500000000000000" pitchFamily="2" charset="-79"/>
                </a:rPr>
                <a:t>ופנדמיה </a:t>
              </a:r>
              <a:r>
                <a:rPr lang="he-IL" sz="2200" dirty="0">
                  <a:latin typeface="Heebo" panose="00000500000000000000" pitchFamily="2" charset="-79"/>
                </a:rPr>
                <a:t>של שפעת, אבל קיימות מחלות מדבקות רבות שלכל אחת מהן תסמינים שונים. בכל מקרה, נהלי ההתמודדות של מוסד יהיו דומים. ההבדל יהיה רק בתסמינים ובאופן המניעה כי ההדבקה יכולה להיות </a:t>
              </a:r>
              <a:r>
                <a:rPr lang="he-IL" sz="2200" dirty="0" err="1">
                  <a:latin typeface="Heebo" panose="00000500000000000000" pitchFamily="2" charset="-79"/>
                </a:rPr>
                <a:t>טיפתית</a:t>
              </a:r>
              <a:r>
                <a:rPr lang="he-IL" sz="2200" dirty="0">
                  <a:latin typeface="Heebo" panose="00000500000000000000" pitchFamily="2" charset="-79"/>
                </a:rPr>
                <a:t>, אווירית, מגע פיזי וכד'.</a:t>
              </a:r>
            </a:p>
          </p:txBody>
        </p:sp>
        <p:pic>
          <p:nvPicPr>
            <p:cNvPr id="43" name="תמונה 4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58453" y="2148873"/>
              <a:ext cx="604364" cy="620762"/>
            </a:xfrm>
            <a:prstGeom prst="rect">
              <a:avLst/>
            </a:prstGeom>
          </p:spPr>
        </p:pic>
      </p:grpSp>
      <p:grpSp>
        <p:nvGrpSpPr>
          <p:cNvPr id="5" name="קבוצה 4"/>
          <p:cNvGrpSpPr/>
          <p:nvPr/>
        </p:nvGrpSpPr>
        <p:grpSpPr>
          <a:xfrm>
            <a:off x="599269" y="4205378"/>
            <a:ext cx="11099634" cy="623281"/>
            <a:chOff x="611338" y="4284221"/>
            <a:chExt cx="11099634" cy="623281"/>
          </a:xfrm>
        </p:grpSpPr>
        <p:sp>
          <p:nvSpPr>
            <p:cNvPr id="42" name="מלבן 41"/>
            <p:cNvSpPr/>
            <p:nvPr/>
          </p:nvSpPr>
          <p:spPr>
            <a:xfrm>
              <a:off x="611338" y="4476615"/>
              <a:ext cx="1015017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2200" dirty="0"/>
                <a:t>אנו כבר יודעים שריחוק חברתי והקפדה על עקרונות מניעת זיהומים יכולים לצמצם את ההתפשטות</a:t>
              </a:r>
              <a:r>
                <a:rPr lang="he-IL" sz="2200" dirty="0">
                  <a:latin typeface="Heebo" panose="00000500000000000000" pitchFamily="2" charset="-79"/>
                </a:rPr>
                <a:t>.</a:t>
              </a:r>
            </a:p>
          </p:txBody>
        </p:sp>
        <p:pic>
          <p:nvPicPr>
            <p:cNvPr id="49" name="תמונה 48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70" b="99575" l="2751" r="98018">
                          <a14:foregroundMark x1="86650" y1="31978" x2="79086" y2="97027"/>
                          <a14:foregroundMark x1="78398" y1="47391" x2="81553" y2="47391"/>
                          <a14:foregroundMark x1="77265" y1="45874" x2="77265" y2="49818"/>
                          <a14:foregroundMark x1="52306" y1="45570" x2="52306" y2="45570"/>
                          <a14:foregroundMark x1="49717" y1="43325" x2="49717" y2="43325"/>
                          <a14:foregroundMark x1="56958" y1="46056" x2="56958" y2="46056"/>
                          <a14:foregroundMark x1="38188" y1="45874" x2="38188" y2="45874"/>
                          <a14:foregroundMark x1="12460" y1="49272" x2="12460" y2="51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76050" y="4284221"/>
              <a:ext cx="934922" cy="623281"/>
            </a:xfrm>
            <a:prstGeom prst="rect">
              <a:avLst/>
            </a:prstGeom>
          </p:spPr>
        </p:pic>
      </p:grpSp>
      <p:grpSp>
        <p:nvGrpSpPr>
          <p:cNvPr id="4" name="קבוצה 3"/>
          <p:cNvGrpSpPr/>
          <p:nvPr/>
        </p:nvGrpSpPr>
        <p:grpSpPr>
          <a:xfrm>
            <a:off x="307147" y="3525801"/>
            <a:ext cx="11153016" cy="658269"/>
            <a:chOff x="309799" y="3612641"/>
            <a:chExt cx="11153016" cy="658269"/>
          </a:xfrm>
        </p:grpSpPr>
        <p:sp>
          <p:nvSpPr>
            <p:cNvPr id="33" name="מלבן 32"/>
            <p:cNvSpPr/>
            <p:nvPr/>
          </p:nvSpPr>
          <p:spPr>
            <a:xfrm>
              <a:off x="309799" y="3693534"/>
              <a:ext cx="1044882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2200" dirty="0">
                  <a:latin typeface="Heebo" panose="00000500000000000000" pitchFamily="2" charset="-79"/>
                </a:rPr>
                <a:t>שימוש </a:t>
              </a:r>
              <a:r>
                <a:rPr lang="he-IL" sz="2200" b="1" dirty="0">
                  <a:latin typeface="Heebo" panose="00000500000000000000" pitchFamily="2" charset="-79"/>
                </a:rPr>
                <a:t>נכון</a:t>
              </a:r>
              <a:r>
                <a:rPr lang="he-IL" sz="2200" dirty="0">
                  <a:latin typeface="Heebo" panose="00000500000000000000" pitchFamily="2" charset="-79"/>
                </a:rPr>
                <a:t> בציוד מיגון תיקני </a:t>
              </a:r>
              <a:r>
                <a:rPr lang="he-IL" sz="2200" b="1" dirty="0">
                  <a:latin typeface="Heebo" panose="00000500000000000000" pitchFamily="2" charset="-79"/>
                </a:rPr>
                <a:t>עוזר מאוד </a:t>
              </a:r>
              <a:r>
                <a:rPr lang="he-IL" sz="2200" dirty="0">
                  <a:latin typeface="Heebo" panose="00000500000000000000" pitchFamily="2" charset="-79"/>
                </a:rPr>
                <a:t>למנוע את ההדבקה, ומגן על הדיירים ועלינו - הצוות המטפל. </a:t>
              </a:r>
            </a:p>
          </p:txBody>
        </p:sp>
        <p:grpSp>
          <p:nvGrpSpPr>
            <p:cNvPr id="50" name="קבוצה 49"/>
            <p:cNvGrpSpPr/>
            <p:nvPr/>
          </p:nvGrpSpPr>
          <p:grpSpPr>
            <a:xfrm>
              <a:off x="10814932" y="3612641"/>
              <a:ext cx="647883" cy="658269"/>
              <a:chOff x="2302886" y="3424686"/>
              <a:chExt cx="796677" cy="809448"/>
            </a:xfrm>
          </p:grpSpPr>
          <p:pic>
            <p:nvPicPr>
              <p:cNvPr id="51" name="תמונה 50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36725" y="3424686"/>
                <a:ext cx="662838" cy="689242"/>
              </a:xfrm>
              <a:prstGeom prst="rect">
                <a:avLst/>
              </a:prstGeom>
            </p:spPr>
          </p:pic>
          <p:pic>
            <p:nvPicPr>
              <p:cNvPr id="52" name="תמונה 51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02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01846">
                <a:off x="2302886" y="3662703"/>
                <a:ext cx="791212" cy="571431"/>
              </a:xfrm>
              <a:prstGeom prst="rect">
                <a:avLst/>
              </a:prstGeom>
            </p:spPr>
          </p:pic>
        </p:grpSp>
      </p:grpSp>
      <p:grpSp>
        <p:nvGrpSpPr>
          <p:cNvPr id="3" name="קבוצה 2"/>
          <p:cNvGrpSpPr/>
          <p:nvPr/>
        </p:nvGrpSpPr>
        <p:grpSpPr>
          <a:xfrm>
            <a:off x="1698342" y="1220812"/>
            <a:ext cx="10000561" cy="1011214"/>
            <a:chOff x="1698342" y="1094348"/>
            <a:chExt cx="10000561" cy="1011214"/>
          </a:xfrm>
        </p:grpSpPr>
        <p:sp>
          <p:nvSpPr>
            <p:cNvPr id="38" name="מלבן 37"/>
            <p:cNvSpPr/>
            <p:nvPr/>
          </p:nvSpPr>
          <p:spPr>
            <a:xfrm>
              <a:off x="1698342" y="1161898"/>
              <a:ext cx="908027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he-IL" sz="2200" dirty="0">
                  <a:latin typeface="Heebo" panose="00000500000000000000" pitchFamily="2" charset="-79"/>
                </a:rPr>
                <a:t>הפנדמיה היא מצב בו מופיע נגיף חדש ולא מוכר </a:t>
              </a:r>
              <a:r>
                <a:rPr lang="en-US" sz="2200" dirty="0">
                  <a:latin typeface="Heebo" panose="00000500000000000000" pitchFamily="2" charset="-79"/>
                </a:rPr>
                <a:t/>
              </a:r>
              <a:br>
                <a:rPr lang="en-US" sz="2200" dirty="0">
                  <a:latin typeface="Heebo" panose="00000500000000000000" pitchFamily="2" charset="-79"/>
                </a:rPr>
              </a:br>
              <a:r>
                <a:rPr lang="he-IL" sz="2200" dirty="0">
                  <a:latin typeface="Heebo" panose="00000500000000000000" pitchFamily="2" charset="-79"/>
                </a:rPr>
                <a:t>שבהעדר חיסון נוצרים תנאים להתפשטות והדבקה נרחבת ברחבי העולם.</a:t>
              </a:r>
            </a:p>
          </p:txBody>
        </p:sp>
        <p:pic>
          <p:nvPicPr>
            <p:cNvPr id="15" name="תמונה 14"/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87689" y="1094348"/>
              <a:ext cx="1011214" cy="1011214"/>
            </a:xfrm>
            <a:prstGeom prst="rect">
              <a:avLst/>
            </a:prstGeom>
          </p:spPr>
        </p:pic>
      </p:grpSp>
      <p:grpSp>
        <p:nvGrpSpPr>
          <p:cNvPr id="6" name="קבוצה 5"/>
          <p:cNvGrpSpPr/>
          <p:nvPr/>
        </p:nvGrpSpPr>
        <p:grpSpPr>
          <a:xfrm>
            <a:off x="537477" y="5081118"/>
            <a:ext cx="11090083" cy="549598"/>
            <a:chOff x="537477" y="5081118"/>
            <a:chExt cx="11090083" cy="549598"/>
          </a:xfrm>
        </p:grpSpPr>
        <p:sp>
          <p:nvSpPr>
            <p:cNvPr id="48" name="מלבן 47"/>
            <p:cNvSpPr/>
            <p:nvPr/>
          </p:nvSpPr>
          <p:spPr>
            <a:xfrm>
              <a:off x="537477" y="5130116"/>
              <a:ext cx="1022287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2200" dirty="0">
                  <a:latin typeface="Heebo" panose="00000500000000000000" pitchFamily="2" charset="-79"/>
                </a:rPr>
                <a:t>חשוב לציין כי פנדמיה יכולה להיות במוסד או ארגון אחד ואינה בהכרח רק במקרה של פנדמיה ארצית. </a:t>
              </a:r>
            </a:p>
          </p:txBody>
        </p:sp>
        <p:pic>
          <p:nvPicPr>
            <p:cNvPr id="16" name="תמונה 15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0761" y="5085675"/>
              <a:ext cx="562056" cy="492880"/>
            </a:xfrm>
            <a:prstGeom prst="rect">
              <a:avLst/>
            </a:prstGeom>
          </p:spPr>
        </p:pic>
        <p:pic>
          <p:nvPicPr>
            <p:cNvPr id="53" name="תמונה 52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6742" y="5081118"/>
              <a:ext cx="277624" cy="285157"/>
            </a:xfrm>
            <a:prstGeom prst="rect">
              <a:avLst/>
            </a:prstGeom>
          </p:spPr>
        </p:pic>
        <p:pic>
          <p:nvPicPr>
            <p:cNvPr id="54" name="תמונה 5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9936" y="5345559"/>
              <a:ext cx="277624" cy="285157"/>
            </a:xfrm>
            <a:prstGeom prst="rect">
              <a:avLst/>
            </a:prstGeom>
          </p:spPr>
        </p:pic>
      </p:grpSp>
      <p:grpSp>
        <p:nvGrpSpPr>
          <p:cNvPr id="24" name="קבוצה 23"/>
          <p:cNvGrpSpPr/>
          <p:nvPr/>
        </p:nvGrpSpPr>
        <p:grpSpPr>
          <a:xfrm>
            <a:off x="4343659" y="5883306"/>
            <a:ext cx="3321737" cy="717609"/>
            <a:chOff x="4343659" y="5776301"/>
            <a:chExt cx="3321737" cy="717609"/>
          </a:xfrm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513" y="5869122"/>
              <a:ext cx="1595883" cy="523062"/>
            </a:xfrm>
            <a:prstGeom prst="rect">
              <a:avLst/>
            </a:prstGeom>
          </p:spPr>
        </p:pic>
        <p:pic>
          <p:nvPicPr>
            <p:cNvPr id="26" name="תמונה 2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974" b="24734"/>
            <a:stretch/>
          </p:blipFill>
          <p:spPr>
            <a:xfrm>
              <a:off x="4343659" y="5776301"/>
              <a:ext cx="1620203" cy="717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741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 Light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84C6BE13E8054484147DB06E6EBA1C" ma:contentTypeVersion="13" ma:contentTypeDescription="Create a new document." ma:contentTypeScope="" ma:versionID="8a3e4880fb573e47709ae3235860e07f">
  <xsd:schema xmlns:xsd="http://www.w3.org/2001/XMLSchema" xmlns:xs="http://www.w3.org/2001/XMLSchema" xmlns:p="http://schemas.microsoft.com/office/2006/metadata/properties" xmlns:ns3="89701246-9c5d-454a-bd7d-4d2983763cc8" xmlns:ns4="c578bd95-18ea-47e3-a233-be83aff87aa0" targetNamespace="http://schemas.microsoft.com/office/2006/metadata/properties" ma:root="true" ma:fieldsID="837b7b425e77888acbf87ebb8b789a29" ns3:_="" ns4:_="">
    <xsd:import namespace="89701246-9c5d-454a-bd7d-4d2983763cc8"/>
    <xsd:import namespace="c578bd95-18ea-47e3-a233-be83aff87a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701246-9c5d-454a-bd7d-4d2983763c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8bd95-18ea-47e3-a233-be83aff87aa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EA969F3-986B-4322-8E63-A42E572BA6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701246-9c5d-454a-bd7d-4d2983763cc8"/>
    <ds:schemaRef ds:uri="c578bd95-18ea-47e3-a233-be83aff87a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2997D8-8C79-46AC-B480-86BB516FBE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1F9AAC-BEA7-4827-B832-BDE99979C789}">
  <ds:schemaRefs>
    <ds:schemaRef ds:uri="http://purl.org/dc/elements/1.1/"/>
    <ds:schemaRef ds:uri="http://schemas.microsoft.com/office/2006/metadata/properties"/>
    <ds:schemaRef ds:uri="89701246-9c5d-454a-bd7d-4d2983763cc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578bd95-18ea-47e3-a233-be83aff87aa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15625</TotalTime>
  <Words>3877</Words>
  <Application>Microsoft Office PowerPoint</Application>
  <PresentationFormat>מסך רחב</PresentationFormat>
  <Paragraphs>601</Paragraphs>
  <Slides>40</Slides>
  <Notes>40</Notes>
  <HiddenSlides>1</HiddenSlides>
  <MMClips>3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40</vt:i4>
      </vt:variant>
    </vt:vector>
  </HeadingPairs>
  <TitlesOfParts>
    <vt:vector size="51" baseType="lpstr">
      <vt:lpstr>Calibri Light</vt:lpstr>
      <vt:lpstr>Heebo Black</vt:lpstr>
      <vt:lpstr>Arial Black</vt:lpstr>
      <vt:lpstr>Calibri</vt:lpstr>
      <vt:lpstr>Arial Unicode MS</vt:lpstr>
      <vt:lpstr>Times New Roman</vt:lpstr>
      <vt:lpstr>Arial</vt:lpstr>
      <vt:lpstr>Heebo</vt:lpstr>
      <vt:lpstr>Wingdings</vt:lpstr>
      <vt:lpstr>Symbol</vt:lpstr>
      <vt:lpstr>ערכת נושא Office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Helly Bell</dc:creator>
  <cp:lastModifiedBy>Tali Nahum</cp:lastModifiedBy>
  <cp:revision>621</cp:revision>
  <dcterms:created xsi:type="dcterms:W3CDTF">2020-04-02T13:40:34Z</dcterms:created>
  <dcterms:modified xsi:type="dcterms:W3CDTF">2020-12-01T09:35:44Z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0x0101000084C6BE13E8054484147DB06E6EBA1C</vt:lpwstr>
  </property>
</Properties>
</file>